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1"/>
  </p:sldMasterIdLst>
  <p:sldIdLst>
    <p:sldId id="1269" r:id="rId2"/>
    <p:sldId id="267" r:id="rId3"/>
    <p:sldId id="268" r:id="rId4"/>
    <p:sldId id="269" r:id="rId5"/>
    <p:sldId id="1275" r:id="rId6"/>
    <p:sldId id="1271" r:id="rId7"/>
    <p:sldId id="1274" r:id="rId8"/>
    <p:sldId id="1272" r:id="rId9"/>
    <p:sldId id="1270" r:id="rId10"/>
    <p:sldId id="1276" r:id="rId11"/>
    <p:sldId id="1273" r:id="rId1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0" d="100"/>
          <a:sy n="80" d="100"/>
        </p:scale>
        <p:origin x="754"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10" name="文本框 9"/>
          <p:cNvSpPr txBox="1"/>
          <p:nvPr userDrawn="1"/>
        </p:nvSpPr>
        <p:spPr>
          <a:xfrm rot="5400000">
            <a:off x="10698708" y="1071507"/>
            <a:ext cx="2028422" cy="276999"/>
          </a:xfrm>
          <a:prstGeom prst="rect">
            <a:avLst/>
          </a:prstGeom>
          <a:noFill/>
        </p:spPr>
        <p:txBody>
          <a:bodyPr wrap="square" rtlCol="0">
            <a:spAutoFit/>
          </a:bodyPr>
          <a:lstStyle/>
          <a:p>
            <a:r>
              <a:rPr kumimoji="1" lang="en-US" altLang="zh-CN" sz="1200" kern="1600" dirty="0">
                <a:solidFill>
                  <a:schemeClr val="tx1">
                    <a:lumMod val="65000"/>
                    <a:lumOff val="35000"/>
                  </a:schemeClr>
                </a:solidFill>
                <a:latin typeface="DIN" charset="0"/>
                <a:ea typeface="DIN" charset="0"/>
                <a:cs typeface="DIN" charset="0"/>
              </a:rPr>
              <a:t>LIGHT UP THE HEALTH</a:t>
            </a:r>
            <a:endParaRPr kumimoji="1" lang="zh-CN" altLang="en-US" sz="1200" kern="1600" dirty="0">
              <a:solidFill>
                <a:schemeClr val="tx1">
                  <a:lumMod val="65000"/>
                  <a:lumOff val="35000"/>
                </a:schemeClr>
              </a:solidFill>
              <a:latin typeface="DIN" charset="0"/>
              <a:ea typeface="DIN" charset="0"/>
              <a:cs typeface="DIN" charset="0"/>
            </a:endParaRPr>
          </a:p>
        </p:txBody>
      </p:sp>
      <p:cxnSp>
        <p:nvCxnSpPr>
          <p:cNvPr id="3" name="直接连接符 2">
            <a:extLst>
              <a:ext uri="{FF2B5EF4-FFF2-40B4-BE49-F238E27FC236}">
                <a16:creationId xmlns:a16="http://schemas.microsoft.com/office/drawing/2014/main" id="{245D7464-30C2-4B38-8104-28D5C2B0ED2A}"/>
              </a:ext>
            </a:extLst>
          </p:cNvPr>
          <p:cNvCxnSpPr/>
          <p:nvPr userDrawn="1"/>
        </p:nvCxnSpPr>
        <p:spPr>
          <a:xfrm>
            <a:off x="494932" y="949815"/>
            <a:ext cx="11202135" cy="0"/>
          </a:xfrm>
          <a:prstGeom prst="line">
            <a:avLst/>
          </a:prstGeom>
          <a:ln w="9525">
            <a:solidFill>
              <a:schemeClr val="tx1">
                <a:lumMod val="50000"/>
                <a:lumOff val="50000"/>
              </a:schemeClr>
            </a:solidFill>
          </a:ln>
          <a:effectLst>
            <a:outerShdw blurRad="50800" dist="12700" dir="5400000" algn="t" rotWithShape="0">
              <a:prstClr val="black">
                <a:alpha val="40000"/>
              </a:prstClr>
            </a:outerShdw>
          </a:effectLst>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39809459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cxnSp>
        <p:nvCxnSpPr>
          <p:cNvPr id="2" name="直接连接符 1">
            <a:extLst>
              <a:ext uri="{FF2B5EF4-FFF2-40B4-BE49-F238E27FC236}">
                <a16:creationId xmlns:a16="http://schemas.microsoft.com/office/drawing/2014/main" id="{0CEE97F9-8AA9-47C3-8AA9-A5012845AD73}"/>
              </a:ext>
            </a:extLst>
          </p:cNvPr>
          <p:cNvCxnSpPr/>
          <p:nvPr userDrawn="1"/>
        </p:nvCxnSpPr>
        <p:spPr>
          <a:xfrm>
            <a:off x="494932" y="949815"/>
            <a:ext cx="11202135" cy="0"/>
          </a:xfrm>
          <a:prstGeom prst="line">
            <a:avLst/>
          </a:prstGeom>
          <a:ln w="9525">
            <a:solidFill>
              <a:schemeClr val="tx1">
                <a:lumMod val="50000"/>
                <a:lumOff val="50000"/>
              </a:schemeClr>
            </a:solidFill>
          </a:ln>
          <a:effectLst>
            <a:outerShdw blurRad="50800" dist="12700" dir="5400000" algn="t" rotWithShape="0">
              <a:prstClr val="black">
                <a:alpha val="40000"/>
              </a:prstClr>
            </a:outerShdw>
          </a:effectLst>
        </p:spPr>
        <p:style>
          <a:lnRef idx="3">
            <a:schemeClr val="accent3"/>
          </a:lnRef>
          <a:fillRef idx="0">
            <a:schemeClr val="accent3"/>
          </a:fillRef>
          <a:effectRef idx="2">
            <a:schemeClr val="accent3"/>
          </a:effectRef>
          <a:fontRef idx="minor">
            <a:schemeClr val="tx1"/>
          </a:fontRef>
        </p:style>
      </p:cxnSp>
      <p:sp>
        <p:nvSpPr>
          <p:cNvPr id="5" name="Freeform 193"/>
          <p:cNvSpPr>
            <a:spLocks noEditPoints="1" noChangeArrowheads="1"/>
          </p:cNvSpPr>
          <p:nvPr userDrawn="1"/>
        </p:nvSpPr>
        <p:spPr bwMode="auto">
          <a:xfrm>
            <a:off x="453518" y="251242"/>
            <a:ext cx="514350" cy="536565"/>
          </a:xfrm>
          <a:custGeom>
            <a:avLst/>
            <a:gdLst>
              <a:gd name="T0" fmla="*/ 1180 w 2674"/>
              <a:gd name="T1" fmla="*/ 209 h 2622"/>
              <a:gd name="T2" fmla="*/ 951 w 2674"/>
              <a:gd name="T3" fmla="*/ 61 h 2622"/>
              <a:gd name="T4" fmla="*/ 734 w 2674"/>
              <a:gd name="T5" fmla="*/ 1 h 2622"/>
              <a:gd name="T6" fmla="*/ 534 w 2674"/>
              <a:gd name="T7" fmla="*/ 19 h 2622"/>
              <a:gd name="T8" fmla="*/ 359 w 2674"/>
              <a:gd name="T9" fmla="*/ 101 h 2622"/>
              <a:gd name="T10" fmla="*/ 211 w 2674"/>
              <a:gd name="T11" fmla="*/ 236 h 2622"/>
              <a:gd name="T12" fmla="*/ 99 w 2674"/>
              <a:gd name="T13" fmla="*/ 413 h 2622"/>
              <a:gd name="T14" fmla="*/ 26 w 2674"/>
              <a:gd name="T15" fmla="*/ 619 h 2622"/>
              <a:gd name="T16" fmla="*/ 0 w 2674"/>
              <a:gd name="T17" fmla="*/ 842 h 2622"/>
              <a:gd name="T18" fmla="*/ 25 w 2674"/>
              <a:gd name="T19" fmla="*/ 1072 h 2622"/>
              <a:gd name="T20" fmla="*/ 107 w 2674"/>
              <a:gd name="T21" fmla="*/ 1297 h 2622"/>
              <a:gd name="T22" fmla="*/ 331 w 2674"/>
              <a:gd name="T23" fmla="*/ 1639 h 2622"/>
              <a:gd name="T24" fmla="*/ 612 w 2674"/>
              <a:gd name="T25" fmla="*/ 1966 h 2622"/>
              <a:gd name="T26" fmla="*/ 1077 w 2674"/>
              <a:gd name="T27" fmla="*/ 2408 h 2622"/>
              <a:gd name="T28" fmla="*/ 1401 w 2674"/>
              <a:gd name="T29" fmla="*/ 2571 h 2622"/>
              <a:gd name="T30" fmla="*/ 1866 w 2674"/>
              <a:gd name="T31" fmla="*/ 2163 h 2622"/>
              <a:gd name="T32" fmla="*/ 2206 w 2674"/>
              <a:gd name="T33" fmla="*/ 1806 h 2622"/>
              <a:gd name="T34" fmla="*/ 2465 w 2674"/>
              <a:gd name="T35" fmla="*/ 1468 h 2622"/>
              <a:gd name="T36" fmla="*/ 2615 w 2674"/>
              <a:gd name="T37" fmla="*/ 1186 h 2622"/>
              <a:gd name="T38" fmla="*/ 2668 w 2674"/>
              <a:gd name="T39" fmla="*/ 956 h 2622"/>
              <a:gd name="T40" fmla="*/ 2667 w 2674"/>
              <a:gd name="T41" fmla="*/ 728 h 2622"/>
              <a:gd name="T42" fmla="*/ 2617 w 2674"/>
              <a:gd name="T43" fmla="*/ 513 h 2622"/>
              <a:gd name="T44" fmla="*/ 2523 w 2674"/>
              <a:gd name="T45" fmla="*/ 320 h 2622"/>
              <a:gd name="T46" fmla="*/ 2393 w 2674"/>
              <a:gd name="T47" fmla="*/ 163 h 2622"/>
              <a:gd name="T48" fmla="*/ 2231 w 2674"/>
              <a:gd name="T49" fmla="*/ 53 h 2622"/>
              <a:gd name="T50" fmla="*/ 2042 w 2674"/>
              <a:gd name="T51" fmla="*/ 1 h 2622"/>
              <a:gd name="T52" fmla="*/ 1834 w 2674"/>
              <a:gd name="T53" fmla="*/ 21 h 2622"/>
              <a:gd name="T54" fmla="*/ 1610 w 2674"/>
              <a:gd name="T55" fmla="*/ 124 h 2622"/>
              <a:gd name="T56" fmla="*/ 1376 w 2674"/>
              <a:gd name="T57" fmla="*/ 318 h 2622"/>
              <a:gd name="T58" fmla="*/ 2272 w 2674"/>
              <a:gd name="T59" fmla="*/ 1344 h 2622"/>
              <a:gd name="T60" fmla="*/ 2204 w 2674"/>
              <a:gd name="T61" fmla="*/ 1312 h 2622"/>
              <a:gd name="T62" fmla="*/ 2152 w 2674"/>
              <a:gd name="T63" fmla="*/ 1254 h 2622"/>
              <a:gd name="T64" fmla="*/ 1483 w 2674"/>
              <a:gd name="T65" fmla="*/ 1229 h 2622"/>
              <a:gd name="T66" fmla="*/ 1221 w 2674"/>
              <a:gd name="T67" fmla="*/ 1951 h 2622"/>
              <a:gd name="T68" fmla="*/ 1180 w 2674"/>
              <a:gd name="T69" fmla="*/ 1999 h 2622"/>
              <a:gd name="T70" fmla="*/ 1121 w 2674"/>
              <a:gd name="T71" fmla="*/ 1988 h 2622"/>
              <a:gd name="T72" fmla="*/ 815 w 2674"/>
              <a:gd name="T73" fmla="*/ 1158 h 2622"/>
              <a:gd name="T74" fmla="*/ 776 w 2674"/>
              <a:gd name="T75" fmla="*/ 1205 h 2622"/>
              <a:gd name="T76" fmla="*/ 314 w 2674"/>
              <a:gd name="T77" fmla="*/ 1198 h 2622"/>
              <a:gd name="T78" fmla="*/ 288 w 2674"/>
              <a:gd name="T79" fmla="*/ 1130 h 2622"/>
              <a:gd name="T80" fmla="*/ 336 w 2674"/>
              <a:gd name="T81" fmla="*/ 1080 h 2622"/>
              <a:gd name="T82" fmla="*/ 868 w 2674"/>
              <a:gd name="T83" fmla="*/ 338 h 2622"/>
              <a:gd name="T84" fmla="*/ 925 w 2674"/>
              <a:gd name="T85" fmla="*/ 318 h 2622"/>
              <a:gd name="T86" fmla="*/ 970 w 2674"/>
              <a:gd name="T87" fmla="*/ 360 h 2622"/>
              <a:gd name="T88" fmla="*/ 1346 w 2674"/>
              <a:gd name="T89" fmla="*/ 662 h 2622"/>
              <a:gd name="T90" fmla="*/ 1401 w 2674"/>
              <a:gd name="T91" fmla="*/ 640 h 2622"/>
              <a:gd name="T92" fmla="*/ 1449 w 2674"/>
              <a:gd name="T93" fmla="*/ 676 h 2622"/>
              <a:gd name="T94" fmla="*/ 2144 w 2674"/>
              <a:gd name="T95" fmla="*/ 1065 h 2622"/>
              <a:gd name="T96" fmla="*/ 2205 w 2674"/>
              <a:gd name="T97" fmla="*/ 991 h 2622"/>
              <a:gd name="T98" fmla="*/ 2294 w 2674"/>
              <a:gd name="T99" fmla="*/ 956 h 2622"/>
              <a:gd name="T100" fmla="*/ 2398 w 2674"/>
              <a:gd name="T101" fmla="*/ 980 h 2622"/>
              <a:gd name="T102" fmla="*/ 2473 w 2674"/>
              <a:gd name="T103" fmla="*/ 1059 h 2622"/>
              <a:gd name="T104" fmla="*/ 2496 w 2674"/>
              <a:gd name="T105" fmla="*/ 1173 h 2622"/>
              <a:gd name="T106" fmla="*/ 2454 w 2674"/>
              <a:gd name="T107" fmla="*/ 1278 h 2622"/>
              <a:gd name="T108" fmla="*/ 2365 w 2674"/>
              <a:gd name="T109" fmla="*/ 1340 h 2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674" h="2622">
                <a:moveTo>
                  <a:pt x="1337" y="361"/>
                </a:moveTo>
                <a:lnTo>
                  <a:pt x="1337" y="361"/>
                </a:lnTo>
                <a:lnTo>
                  <a:pt x="1297" y="318"/>
                </a:lnTo>
                <a:lnTo>
                  <a:pt x="1258" y="279"/>
                </a:lnTo>
                <a:lnTo>
                  <a:pt x="1219" y="242"/>
                </a:lnTo>
                <a:lnTo>
                  <a:pt x="1180" y="209"/>
                </a:lnTo>
                <a:lnTo>
                  <a:pt x="1141" y="178"/>
                </a:lnTo>
                <a:lnTo>
                  <a:pt x="1103" y="149"/>
                </a:lnTo>
                <a:lnTo>
                  <a:pt x="1064" y="124"/>
                </a:lnTo>
                <a:lnTo>
                  <a:pt x="1026" y="100"/>
                </a:lnTo>
                <a:lnTo>
                  <a:pt x="989" y="79"/>
                </a:lnTo>
                <a:lnTo>
                  <a:pt x="951" y="61"/>
                </a:lnTo>
                <a:lnTo>
                  <a:pt x="913" y="46"/>
                </a:lnTo>
                <a:lnTo>
                  <a:pt x="877" y="32"/>
                </a:lnTo>
                <a:lnTo>
                  <a:pt x="840" y="21"/>
                </a:lnTo>
                <a:lnTo>
                  <a:pt x="805" y="13"/>
                </a:lnTo>
                <a:lnTo>
                  <a:pt x="769" y="6"/>
                </a:lnTo>
                <a:lnTo>
                  <a:pt x="734" y="1"/>
                </a:lnTo>
                <a:lnTo>
                  <a:pt x="699" y="0"/>
                </a:lnTo>
                <a:lnTo>
                  <a:pt x="665" y="0"/>
                </a:lnTo>
                <a:lnTo>
                  <a:pt x="631" y="1"/>
                </a:lnTo>
                <a:lnTo>
                  <a:pt x="598" y="6"/>
                </a:lnTo>
                <a:lnTo>
                  <a:pt x="566" y="11"/>
                </a:lnTo>
                <a:lnTo>
                  <a:pt x="534" y="19"/>
                </a:lnTo>
                <a:lnTo>
                  <a:pt x="503" y="29"/>
                </a:lnTo>
                <a:lnTo>
                  <a:pt x="473" y="40"/>
                </a:lnTo>
                <a:lnTo>
                  <a:pt x="444" y="53"/>
                </a:lnTo>
                <a:lnTo>
                  <a:pt x="414" y="67"/>
                </a:lnTo>
                <a:lnTo>
                  <a:pt x="385" y="83"/>
                </a:lnTo>
                <a:lnTo>
                  <a:pt x="359" y="101"/>
                </a:lnTo>
                <a:lnTo>
                  <a:pt x="332" y="120"/>
                </a:lnTo>
                <a:lnTo>
                  <a:pt x="306" y="140"/>
                </a:lnTo>
                <a:lnTo>
                  <a:pt x="281" y="163"/>
                </a:lnTo>
                <a:lnTo>
                  <a:pt x="257" y="186"/>
                </a:lnTo>
                <a:lnTo>
                  <a:pt x="234" y="210"/>
                </a:lnTo>
                <a:lnTo>
                  <a:pt x="211" y="236"/>
                </a:lnTo>
                <a:lnTo>
                  <a:pt x="190" y="263"/>
                </a:lnTo>
                <a:lnTo>
                  <a:pt x="170" y="291"/>
                </a:lnTo>
                <a:lnTo>
                  <a:pt x="150" y="320"/>
                </a:lnTo>
                <a:lnTo>
                  <a:pt x="132" y="350"/>
                </a:lnTo>
                <a:lnTo>
                  <a:pt x="115" y="381"/>
                </a:lnTo>
                <a:lnTo>
                  <a:pt x="99" y="413"/>
                </a:lnTo>
                <a:lnTo>
                  <a:pt x="83" y="445"/>
                </a:lnTo>
                <a:lnTo>
                  <a:pt x="70" y="478"/>
                </a:lnTo>
                <a:lnTo>
                  <a:pt x="57" y="513"/>
                </a:lnTo>
                <a:lnTo>
                  <a:pt x="46" y="546"/>
                </a:lnTo>
                <a:lnTo>
                  <a:pt x="36" y="583"/>
                </a:lnTo>
                <a:lnTo>
                  <a:pt x="26" y="619"/>
                </a:lnTo>
                <a:lnTo>
                  <a:pt x="19" y="655"/>
                </a:lnTo>
                <a:lnTo>
                  <a:pt x="13" y="691"/>
                </a:lnTo>
                <a:lnTo>
                  <a:pt x="7" y="728"/>
                </a:lnTo>
                <a:lnTo>
                  <a:pt x="4" y="766"/>
                </a:lnTo>
                <a:lnTo>
                  <a:pt x="1" y="804"/>
                </a:lnTo>
                <a:lnTo>
                  <a:pt x="0" y="842"/>
                </a:lnTo>
                <a:lnTo>
                  <a:pt x="1" y="880"/>
                </a:lnTo>
                <a:lnTo>
                  <a:pt x="3" y="919"/>
                </a:lnTo>
                <a:lnTo>
                  <a:pt x="6" y="956"/>
                </a:lnTo>
                <a:lnTo>
                  <a:pt x="11" y="995"/>
                </a:lnTo>
                <a:lnTo>
                  <a:pt x="18" y="1034"/>
                </a:lnTo>
                <a:lnTo>
                  <a:pt x="25" y="1072"/>
                </a:lnTo>
                <a:lnTo>
                  <a:pt x="35" y="1109"/>
                </a:lnTo>
                <a:lnTo>
                  <a:pt x="46" y="1148"/>
                </a:lnTo>
                <a:lnTo>
                  <a:pt x="58" y="1186"/>
                </a:lnTo>
                <a:lnTo>
                  <a:pt x="74" y="1223"/>
                </a:lnTo>
                <a:lnTo>
                  <a:pt x="90" y="1260"/>
                </a:lnTo>
                <a:lnTo>
                  <a:pt x="107" y="1297"/>
                </a:lnTo>
                <a:lnTo>
                  <a:pt x="139" y="1354"/>
                </a:lnTo>
                <a:lnTo>
                  <a:pt x="172" y="1411"/>
                </a:lnTo>
                <a:lnTo>
                  <a:pt x="209" y="1468"/>
                </a:lnTo>
                <a:lnTo>
                  <a:pt x="247" y="1525"/>
                </a:lnTo>
                <a:lnTo>
                  <a:pt x="288" y="1582"/>
                </a:lnTo>
                <a:lnTo>
                  <a:pt x="331" y="1639"/>
                </a:lnTo>
                <a:lnTo>
                  <a:pt x="374" y="1696"/>
                </a:lnTo>
                <a:lnTo>
                  <a:pt x="420" y="1752"/>
                </a:lnTo>
                <a:lnTo>
                  <a:pt x="467" y="1806"/>
                </a:lnTo>
                <a:lnTo>
                  <a:pt x="514" y="1860"/>
                </a:lnTo>
                <a:lnTo>
                  <a:pt x="563" y="1914"/>
                </a:lnTo>
                <a:lnTo>
                  <a:pt x="612" y="1966"/>
                </a:lnTo>
                <a:lnTo>
                  <a:pt x="662" y="2017"/>
                </a:lnTo>
                <a:lnTo>
                  <a:pt x="710" y="2067"/>
                </a:lnTo>
                <a:lnTo>
                  <a:pt x="808" y="2163"/>
                </a:lnTo>
                <a:lnTo>
                  <a:pt x="902" y="2252"/>
                </a:lnTo>
                <a:lnTo>
                  <a:pt x="993" y="2334"/>
                </a:lnTo>
                <a:lnTo>
                  <a:pt x="1077" y="2408"/>
                </a:lnTo>
                <a:lnTo>
                  <a:pt x="1153" y="2473"/>
                </a:lnTo>
                <a:lnTo>
                  <a:pt x="1218" y="2527"/>
                </a:lnTo>
                <a:lnTo>
                  <a:pt x="1272" y="2571"/>
                </a:lnTo>
                <a:lnTo>
                  <a:pt x="1336" y="2622"/>
                </a:lnTo>
                <a:lnTo>
                  <a:pt x="1337" y="2622"/>
                </a:lnTo>
                <a:lnTo>
                  <a:pt x="1401" y="2571"/>
                </a:lnTo>
                <a:lnTo>
                  <a:pt x="1456" y="2527"/>
                </a:lnTo>
                <a:lnTo>
                  <a:pt x="1521" y="2473"/>
                </a:lnTo>
                <a:lnTo>
                  <a:pt x="1597" y="2408"/>
                </a:lnTo>
                <a:lnTo>
                  <a:pt x="1681" y="2334"/>
                </a:lnTo>
                <a:lnTo>
                  <a:pt x="1771" y="2252"/>
                </a:lnTo>
                <a:lnTo>
                  <a:pt x="1866" y="2163"/>
                </a:lnTo>
                <a:lnTo>
                  <a:pt x="1963" y="2067"/>
                </a:lnTo>
                <a:lnTo>
                  <a:pt x="2013" y="2017"/>
                </a:lnTo>
                <a:lnTo>
                  <a:pt x="2062" y="1966"/>
                </a:lnTo>
                <a:lnTo>
                  <a:pt x="2110" y="1914"/>
                </a:lnTo>
                <a:lnTo>
                  <a:pt x="2159" y="1860"/>
                </a:lnTo>
                <a:lnTo>
                  <a:pt x="2206" y="1806"/>
                </a:lnTo>
                <a:lnTo>
                  <a:pt x="2254" y="1752"/>
                </a:lnTo>
                <a:lnTo>
                  <a:pt x="2300" y="1696"/>
                </a:lnTo>
                <a:lnTo>
                  <a:pt x="2344" y="1639"/>
                </a:lnTo>
                <a:lnTo>
                  <a:pt x="2386" y="1582"/>
                </a:lnTo>
                <a:lnTo>
                  <a:pt x="2427" y="1525"/>
                </a:lnTo>
                <a:lnTo>
                  <a:pt x="2465" y="1468"/>
                </a:lnTo>
                <a:lnTo>
                  <a:pt x="2501" y="1411"/>
                </a:lnTo>
                <a:lnTo>
                  <a:pt x="2536" y="1354"/>
                </a:lnTo>
                <a:lnTo>
                  <a:pt x="2566" y="1297"/>
                </a:lnTo>
                <a:lnTo>
                  <a:pt x="2585" y="1260"/>
                </a:lnTo>
                <a:lnTo>
                  <a:pt x="2600" y="1223"/>
                </a:lnTo>
                <a:lnTo>
                  <a:pt x="2615" y="1186"/>
                </a:lnTo>
                <a:lnTo>
                  <a:pt x="2628" y="1148"/>
                </a:lnTo>
                <a:lnTo>
                  <a:pt x="2639" y="1109"/>
                </a:lnTo>
                <a:lnTo>
                  <a:pt x="2649" y="1072"/>
                </a:lnTo>
                <a:lnTo>
                  <a:pt x="2657" y="1034"/>
                </a:lnTo>
                <a:lnTo>
                  <a:pt x="2662" y="995"/>
                </a:lnTo>
                <a:lnTo>
                  <a:pt x="2668" y="956"/>
                </a:lnTo>
                <a:lnTo>
                  <a:pt x="2671" y="919"/>
                </a:lnTo>
                <a:lnTo>
                  <a:pt x="2674" y="880"/>
                </a:lnTo>
                <a:lnTo>
                  <a:pt x="2674" y="842"/>
                </a:lnTo>
                <a:lnTo>
                  <a:pt x="2672" y="804"/>
                </a:lnTo>
                <a:lnTo>
                  <a:pt x="2671" y="766"/>
                </a:lnTo>
                <a:lnTo>
                  <a:pt x="2667" y="728"/>
                </a:lnTo>
                <a:lnTo>
                  <a:pt x="2661" y="691"/>
                </a:lnTo>
                <a:lnTo>
                  <a:pt x="2655" y="655"/>
                </a:lnTo>
                <a:lnTo>
                  <a:pt x="2647" y="619"/>
                </a:lnTo>
                <a:lnTo>
                  <a:pt x="2639" y="583"/>
                </a:lnTo>
                <a:lnTo>
                  <a:pt x="2628" y="546"/>
                </a:lnTo>
                <a:lnTo>
                  <a:pt x="2617" y="513"/>
                </a:lnTo>
                <a:lnTo>
                  <a:pt x="2604" y="478"/>
                </a:lnTo>
                <a:lnTo>
                  <a:pt x="2590" y="445"/>
                </a:lnTo>
                <a:lnTo>
                  <a:pt x="2575" y="413"/>
                </a:lnTo>
                <a:lnTo>
                  <a:pt x="2560" y="381"/>
                </a:lnTo>
                <a:lnTo>
                  <a:pt x="2541" y="350"/>
                </a:lnTo>
                <a:lnTo>
                  <a:pt x="2523" y="320"/>
                </a:lnTo>
                <a:lnTo>
                  <a:pt x="2504" y="291"/>
                </a:lnTo>
                <a:lnTo>
                  <a:pt x="2484" y="263"/>
                </a:lnTo>
                <a:lnTo>
                  <a:pt x="2462" y="236"/>
                </a:lnTo>
                <a:lnTo>
                  <a:pt x="2440" y="210"/>
                </a:lnTo>
                <a:lnTo>
                  <a:pt x="2418" y="186"/>
                </a:lnTo>
                <a:lnTo>
                  <a:pt x="2393" y="163"/>
                </a:lnTo>
                <a:lnTo>
                  <a:pt x="2368" y="140"/>
                </a:lnTo>
                <a:lnTo>
                  <a:pt x="2343" y="120"/>
                </a:lnTo>
                <a:lnTo>
                  <a:pt x="2316" y="101"/>
                </a:lnTo>
                <a:lnTo>
                  <a:pt x="2288" y="83"/>
                </a:lnTo>
                <a:lnTo>
                  <a:pt x="2261" y="67"/>
                </a:lnTo>
                <a:lnTo>
                  <a:pt x="2231" y="53"/>
                </a:lnTo>
                <a:lnTo>
                  <a:pt x="2201" y="40"/>
                </a:lnTo>
                <a:lnTo>
                  <a:pt x="2170" y="29"/>
                </a:lnTo>
                <a:lnTo>
                  <a:pt x="2140" y="19"/>
                </a:lnTo>
                <a:lnTo>
                  <a:pt x="2108" y="11"/>
                </a:lnTo>
                <a:lnTo>
                  <a:pt x="2076" y="6"/>
                </a:lnTo>
                <a:lnTo>
                  <a:pt x="2042" y="1"/>
                </a:lnTo>
                <a:lnTo>
                  <a:pt x="2009" y="0"/>
                </a:lnTo>
                <a:lnTo>
                  <a:pt x="1976" y="0"/>
                </a:lnTo>
                <a:lnTo>
                  <a:pt x="1941" y="1"/>
                </a:lnTo>
                <a:lnTo>
                  <a:pt x="1905" y="6"/>
                </a:lnTo>
                <a:lnTo>
                  <a:pt x="1870" y="13"/>
                </a:lnTo>
                <a:lnTo>
                  <a:pt x="1834" y="21"/>
                </a:lnTo>
                <a:lnTo>
                  <a:pt x="1798" y="32"/>
                </a:lnTo>
                <a:lnTo>
                  <a:pt x="1760" y="46"/>
                </a:lnTo>
                <a:lnTo>
                  <a:pt x="1723" y="61"/>
                </a:lnTo>
                <a:lnTo>
                  <a:pt x="1685" y="79"/>
                </a:lnTo>
                <a:lnTo>
                  <a:pt x="1648" y="100"/>
                </a:lnTo>
                <a:lnTo>
                  <a:pt x="1610" y="124"/>
                </a:lnTo>
                <a:lnTo>
                  <a:pt x="1571" y="149"/>
                </a:lnTo>
                <a:lnTo>
                  <a:pt x="1532" y="178"/>
                </a:lnTo>
                <a:lnTo>
                  <a:pt x="1495" y="209"/>
                </a:lnTo>
                <a:lnTo>
                  <a:pt x="1454" y="242"/>
                </a:lnTo>
                <a:lnTo>
                  <a:pt x="1415" y="279"/>
                </a:lnTo>
                <a:lnTo>
                  <a:pt x="1376" y="318"/>
                </a:lnTo>
                <a:lnTo>
                  <a:pt x="1337" y="361"/>
                </a:lnTo>
                <a:close/>
                <a:moveTo>
                  <a:pt x="2311" y="1349"/>
                </a:moveTo>
                <a:lnTo>
                  <a:pt x="2311" y="1349"/>
                </a:lnTo>
                <a:lnTo>
                  <a:pt x="2297" y="1349"/>
                </a:lnTo>
                <a:lnTo>
                  <a:pt x="2284" y="1347"/>
                </a:lnTo>
                <a:lnTo>
                  <a:pt x="2272" y="1344"/>
                </a:lnTo>
                <a:lnTo>
                  <a:pt x="2259" y="1342"/>
                </a:lnTo>
                <a:lnTo>
                  <a:pt x="2247" y="1337"/>
                </a:lnTo>
                <a:lnTo>
                  <a:pt x="2236" y="1332"/>
                </a:lnTo>
                <a:lnTo>
                  <a:pt x="2224" y="1326"/>
                </a:lnTo>
                <a:lnTo>
                  <a:pt x="2213" y="1319"/>
                </a:lnTo>
                <a:lnTo>
                  <a:pt x="2204" y="1312"/>
                </a:lnTo>
                <a:lnTo>
                  <a:pt x="2192" y="1304"/>
                </a:lnTo>
                <a:lnTo>
                  <a:pt x="2184" y="1296"/>
                </a:lnTo>
                <a:lnTo>
                  <a:pt x="2176" y="1286"/>
                </a:lnTo>
                <a:lnTo>
                  <a:pt x="2167" y="1276"/>
                </a:lnTo>
                <a:lnTo>
                  <a:pt x="2159" y="1265"/>
                </a:lnTo>
                <a:lnTo>
                  <a:pt x="2152" y="1254"/>
                </a:lnTo>
                <a:lnTo>
                  <a:pt x="2147" y="1243"/>
                </a:lnTo>
                <a:lnTo>
                  <a:pt x="1521" y="1243"/>
                </a:lnTo>
                <a:lnTo>
                  <a:pt x="1510" y="1241"/>
                </a:lnTo>
                <a:lnTo>
                  <a:pt x="1500" y="1239"/>
                </a:lnTo>
                <a:lnTo>
                  <a:pt x="1492" y="1235"/>
                </a:lnTo>
                <a:lnTo>
                  <a:pt x="1483" y="1229"/>
                </a:lnTo>
                <a:lnTo>
                  <a:pt x="1476" y="1222"/>
                </a:lnTo>
                <a:lnTo>
                  <a:pt x="1470" y="1215"/>
                </a:lnTo>
                <a:lnTo>
                  <a:pt x="1464" y="1205"/>
                </a:lnTo>
                <a:lnTo>
                  <a:pt x="1461" y="1196"/>
                </a:lnTo>
                <a:lnTo>
                  <a:pt x="1404" y="983"/>
                </a:lnTo>
                <a:lnTo>
                  <a:pt x="1221" y="1951"/>
                </a:lnTo>
                <a:lnTo>
                  <a:pt x="1218" y="1962"/>
                </a:lnTo>
                <a:lnTo>
                  <a:pt x="1214" y="1973"/>
                </a:lnTo>
                <a:lnTo>
                  <a:pt x="1207" y="1981"/>
                </a:lnTo>
                <a:lnTo>
                  <a:pt x="1200" y="1989"/>
                </a:lnTo>
                <a:lnTo>
                  <a:pt x="1190" y="1995"/>
                </a:lnTo>
                <a:lnTo>
                  <a:pt x="1180" y="1999"/>
                </a:lnTo>
                <a:lnTo>
                  <a:pt x="1171" y="2002"/>
                </a:lnTo>
                <a:lnTo>
                  <a:pt x="1160" y="2003"/>
                </a:lnTo>
                <a:lnTo>
                  <a:pt x="1148" y="2002"/>
                </a:lnTo>
                <a:lnTo>
                  <a:pt x="1139" y="1999"/>
                </a:lnTo>
                <a:lnTo>
                  <a:pt x="1129" y="1994"/>
                </a:lnTo>
                <a:lnTo>
                  <a:pt x="1121" y="1988"/>
                </a:lnTo>
                <a:lnTo>
                  <a:pt x="1114" y="1980"/>
                </a:lnTo>
                <a:lnTo>
                  <a:pt x="1107" y="1970"/>
                </a:lnTo>
                <a:lnTo>
                  <a:pt x="1103" y="1960"/>
                </a:lnTo>
                <a:lnTo>
                  <a:pt x="1100" y="1949"/>
                </a:lnTo>
                <a:lnTo>
                  <a:pt x="905" y="726"/>
                </a:lnTo>
                <a:lnTo>
                  <a:pt x="815" y="1158"/>
                </a:lnTo>
                <a:lnTo>
                  <a:pt x="812" y="1169"/>
                </a:lnTo>
                <a:lnTo>
                  <a:pt x="808" y="1179"/>
                </a:lnTo>
                <a:lnTo>
                  <a:pt x="801" y="1187"/>
                </a:lnTo>
                <a:lnTo>
                  <a:pt x="794" y="1196"/>
                </a:lnTo>
                <a:lnTo>
                  <a:pt x="786" y="1201"/>
                </a:lnTo>
                <a:lnTo>
                  <a:pt x="776" y="1205"/>
                </a:lnTo>
                <a:lnTo>
                  <a:pt x="766" y="1208"/>
                </a:lnTo>
                <a:lnTo>
                  <a:pt x="755" y="1210"/>
                </a:lnTo>
                <a:lnTo>
                  <a:pt x="349" y="1210"/>
                </a:lnTo>
                <a:lnTo>
                  <a:pt x="336" y="1208"/>
                </a:lnTo>
                <a:lnTo>
                  <a:pt x="324" y="1204"/>
                </a:lnTo>
                <a:lnTo>
                  <a:pt x="314" y="1198"/>
                </a:lnTo>
                <a:lnTo>
                  <a:pt x="304" y="1190"/>
                </a:lnTo>
                <a:lnTo>
                  <a:pt x="298" y="1180"/>
                </a:lnTo>
                <a:lnTo>
                  <a:pt x="292" y="1169"/>
                </a:lnTo>
                <a:lnTo>
                  <a:pt x="288" y="1157"/>
                </a:lnTo>
                <a:lnTo>
                  <a:pt x="286" y="1144"/>
                </a:lnTo>
                <a:lnTo>
                  <a:pt x="288" y="1130"/>
                </a:lnTo>
                <a:lnTo>
                  <a:pt x="292" y="1118"/>
                </a:lnTo>
                <a:lnTo>
                  <a:pt x="298" y="1107"/>
                </a:lnTo>
                <a:lnTo>
                  <a:pt x="304" y="1097"/>
                </a:lnTo>
                <a:lnTo>
                  <a:pt x="314" y="1090"/>
                </a:lnTo>
                <a:lnTo>
                  <a:pt x="324" y="1083"/>
                </a:lnTo>
                <a:lnTo>
                  <a:pt x="336" y="1080"/>
                </a:lnTo>
                <a:lnTo>
                  <a:pt x="349" y="1079"/>
                </a:lnTo>
                <a:lnTo>
                  <a:pt x="705" y="1079"/>
                </a:lnTo>
                <a:lnTo>
                  <a:pt x="852" y="368"/>
                </a:lnTo>
                <a:lnTo>
                  <a:pt x="855" y="357"/>
                </a:lnTo>
                <a:lnTo>
                  <a:pt x="861" y="348"/>
                </a:lnTo>
                <a:lnTo>
                  <a:pt x="868" y="338"/>
                </a:lnTo>
                <a:lnTo>
                  <a:pt x="874" y="331"/>
                </a:lnTo>
                <a:lnTo>
                  <a:pt x="883" y="324"/>
                </a:lnTo>
                <a:lnTo>
                  <a:pt x="893" y="320"/>
                </a:lnTo>
                <a:lnTo>
                  <a:pt x="904" y="317"/>
                </a:lnTo>
                <a:lnTo>
                  <a:pt x="913" y="317"/>
                </a:lnTo>
                <a:lnTo>
                  <a:pt x="925" y="318"/>
                </a:lnTo>
                <a:lnTo>
                  <a:pt x="936" y="321"/>
                </a:lnTo>
                <a:lnTo>
                  <a:pt x="944" y="327"/>
                </a:lnTo>
                <a:lnTo>
                  <a:pt x="952" y="332"/>
                </a:lnTo>
                <a:lnTo>
                  <a:pt x="961" y="341"/>
                </a:lnTo>
                <a:lnTo>
                  <a:pt x="966" y="350"/>
                </a:lnTo>
                <a:lnTo>
                  <a:pt x="970" y="360"/>
                </a:lnTo>
                <a:lnTo>
                  <a:pt x="973" y="371"/>
                </a:lnTo>
                <a:lnTo>
                  <a:pt x="1166" y="1578"/>
                </a:lnTo>
                <a:lnTo>
                  <a:pt x="1333" y="691"/>
                </a:lnTo>
                <a:lnTo>
                  <a:pt x="1336" y="681"/>
                </a:lnTo>
                <a:lnTo>
                  <a:pt x="1340" y="671"/>
                </a:lnTo>
                <a:lnTo>
                  <a:pt x="1346" y="662"/>
                </a:lnTo>
                <a:lnTo>
                  <a:pt x="1353" y="655"/>
                </a:lnTo>
                <a:lnTo>
                  <a:pt x="1361" y="648"/>
                </a:lnTo>
                <a:lnTo>
                  <a:pt x="1371" y="644"/>
                </a:lnTo>
                <a:lnTo>
                  <a:pt x="1381" y="641"/>
                </a:lnTo>
                <a:lnTo>
                  <a:pt x="1390" y="640"/>
                </a:lnTo>
                <a:lnTo>
                  <a:pt x="1401" y="640"/>
                </a:lnTo>
                <a:lnTo>
                  <a:pt x="1411" y="642"/>
                </a:lnTo>
                <a:lnTo>
                  <a:pt x="1421" y="646"/>
                </a:lnTo>
                <a:lnTo>
                  <a:pt x="1429" y="652"/>
                </a:lnTo>
                <a:lnTo>
                  <a:pt x="1438" y="659"/>
                </a:lnTo>
                <a:lnTo>
                  <a:pt x="1443" y="667"/>
                </a:lnTo>
                <a:lnTo>
                  <a:pt x="1449" y="676"/>
                </a:lnTo>
                <a:lnTo>
                  <a:pt x="1453" y="687"/>
                </a:lnTo>
                <a:lnTo>
                  <a:pt x="1567" y="1112"/>
                </a:lnTo>
                <a:lnTo>
                  <a:pt x="2129" y="1112"/>
                </a:lnTo>
                <a:lnTo>
                  <a:pt x="2133" y="1096"/>
                </a:lnTo>
                <a:lnTo>
                  <a:pt x="2138" y="1080"/>
                </a:lnTo>
                <a:lnTo>
                  <a:pt x="2144" y="1065"/>
                </a:lnTo>
                <a:lnTo>
                  <a:pt x="2152" y="1050"/>
                </a:lnTo>
                <a:lnTo>
                  <a:pt x="2161" y="1037"/>
                </a:lnTo>
                <a:lnTo>
                  <a:pt x="2170" y="1023"/>
                </a:lnTo>
                <a:lnTo>
                  <a:pt x="2181" y="1012"/>
                </a:lnTo>
                <a:lnTo>
                  <a:pt x="2192" y="1001"/>
                </a:lnTo>
                <a:lnTo>
                  <a:pt x="2205" y="991"/>
                </a:lnTo>
                <a:lnTo>
                  <a:pt x="2218" y="982"/>
                </a:lnTo>
                <a:lnTo>
                  <a:pt x="2231" y="975"/>
                </a:lnTo>
                <a:lnTo>
                  <a:pt x="2247" y="968"/>
                </a:lnTo>
                <a:lnTo>
                  <a:pt x="2262" y="963"/>
                </a:lnTo>
                <a:lnTo>
                  <a:pt x="2277" y="959"/>
                </a:lnTo>
                <a:lnTo>
                  <a:pt x="2294" y="956"/>
                </a:lnTo>
                <a:lnTo>
                  <a:pt x="2311" y="956"/>
                </a:lnTo>
                <a:lnTo>
                  <a:pt x="2329" y="956"/>
                </a:lnTo>
                <a:lnTo>
                  <a:pt x="2348" y="961"/>
                </a:lnTo>
                <a:lnTo>
                  <a:pt x="2365" y="965"/>
                </a:lnTo>
                <a:lnTo>
                  <a:pt x="2383" y="972"/>
                </a:lnTo>
                <a:lnTo>
                  <a:pt x="2398" y="980"/>
                </a:lnTo>
                <a:lnTo>
                  <a:pt x="2414" y="990"/>
                </a:lnTo>
                <a:lnTo>
                  <a:pt x="2429" y="1001"/>
                </a:lnTo>
                <a:lnTo>
                  <a:pt x="2441" y="1013"/>
                </a:lnTo>
                <a:lnTo>
                  <a:pt x="2454" y="1027"/>
                </a:lnTo>
                <a:lnTo>
                  <a:pt x="2465" y="1043"/>
                </a:lnTo>
                <a:lnTo>
                  <a:pt x="2473" y="1059"/>
                </a:lnTo>
                <a:lnTo>
                  <a:pt x="2482" y="1076"/>
                </a:lnTo>
                <a:lnTo>
                  <a:pt x="2487" y="1094"/>
                </a:lnTo>
                <a:lnTo>
                  <a:pt x="2493" y="1114"/>
                </a:lnTo>
                <a:lnTo>
                  <a:pt x="2496" y="1133"/>
                </a:lnTo>
                <a:lnTo>
                  <a:pt x="2496" y="1153"/>
                </a:lnTo>
                <a:lnTo>
                  <a:pt x="2496" y="1173"/>
                </a:lnTo>
                <a:lnTo>
                  <a:pt x="2493" y="1193"/>
                </a:lnTo>
                <a:lnTo>
                  <a:pt x="2487" y="1211"/>
                </a:lnTo>
                <a:lnTo>
                  <a:pt x="2482" y="1229"/>
                </a:lnTo>
                <a:lnTo>
                  <a:pt x="2473" y="1246"/>
                </a:lnTo>
                <a:lnTo>
                  <a:pt x="2464" y="1262"/>
                </a:lnTo>
                <a:lnTo>
                  <a:pt x="2454" y="1278"/>
                </a:lnTo>
                <a:lnTo>
                  <a:pt x="2441" y="1292"/>
                </a:lnTo>
                <a:lnTo>
                  <a:pt x="2429" y="1304"/>
                </a:lnTo>
                <a:lnTo>
                  <a:pt x="2414" y="1315"/>
                </a:lnTo>
                <a:lnTo>
                  <a:pt x="2398" y="1325"/>
                </a:lnTo>
                <a:lnTo>
                  <a:pt x="2383" y="1333"/>
                </a:lnTo>
                <a:lnTo>
                  <a:pt x="2365" y="1340"/>
                </a:lnTo>
                <a:lnTo>
                  <a:pt x="2348" y="1344"/>
                </a:lnTo>
                <a:lnTo>
                  <a:pt x="2329" y="1349"/>
                </a:lnTo>
                <a:lnTo>
                  <a:pt x="2311" y="1349"/>
                </a:lnTo>
                <a:close/>
              </a:path>
            </a:pathLst>
          </a:custGeom>
          <a:solidFill>
            <a:srgbClr val="D3322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a:p>
        </p:txBody>
      </p:sp>
    </p:spTree>
    <p:extLst>
      <p:ext uri="{BB962C8B-B14F-4D97-AF65-F5344CB8AC3E}">
        <p14:creationId xmlns:p14="http://schemas.microsoft.com/office/powerpoint/2010/main" val="211865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cxnSp>
        <p:nvCxnSpPr>
          <p:cNvPr id="2" name="直接连接符 1">
            <a:extLst>
              <a:ext uri="{FF2B5EF4-FFF2-40B4-BE49-F238E27FC236}">
                <a16:creationId xmlns:a16="http://schemas.microsoft.com/office/drawing/2014/main" id="{6F1E110C-C2C0-480E-A461-3850962A9FE7}"/>
              </a:ext>
            </a:extLst>
          </p:cNvPr>
          <p:cNvCxnSpPr/>
          <p:nvPr userDrawn="1"/>
        </p:nvCxnSpPr>
        <p:spPr>
          <a:xfrm>
            <a:off x="494932" y="949815"/>
            <a:ext cx="11202135" cy="0"/>
          </a:xfrm>
          <a:prstGeom prst="line">
            <a:avLst/>
          </a:prstGeom>
          <a:ln w="9525">
            <a:solidFill>
              <a:schemeClr val="tx1">
                <a:lumMod val="50000"/>
                <a:lumOff val="50000"/>
              </a:schemeClr>
            </a:solidFill>
          </a:ln>
          <a:effectLst>
            <a:outerShdw blurRad="50800" dist="12700" dir="5400000" algn="t" rotWithShape="0">
              <a:prstClr val="black">
                <a:alpha val="40000"/>
              </a:prstClr>
            </a:outerShdw>
          </a:effectLst>
        </p:spPr>
        <p:style>
          <a:lnRef idx="3">
            <a:schemeClr val="accent3"/>
          </a:lnRef>
          <a:fillRef idx="0">
            <a:schemeClr val="accent3"/>
          </a:fillRef>
          <a:effectRef idx="2">
            <a:schemeClr val="accent3"/>
          </a:effectRef>
          <a:fontRef idx="minor">
            <a:schemeClr val="tx1"/>
          </a:fontRef>
        </p:style>
      </p:cxnSp>
      <p:sp>
        <p:nvSpPr>
          <p:cNvPr id="4" name="Freeform 193"/>
          <p:cNvSpPr>
            <a:spLocks noEditPoints="1" noChangeArrowheads="1"/>
          </p:cNvSpPr>
          <p:nvPr userDrawn="1"/>
        </p:nvSpPr>
        <p:spPr bwMode="auto">
          <a:xfrm>
            <a:off x="453518" y="251242"/>
            <a:ext cx="514350" cy="536565"/>
          </a:xfrm>
          <a:custGeom>
            <a:avLst/>
            <a:gdLst>
              <a:gd name="T0" fmla="*/ 1180 w 2674"/>
              <a:gd name="T1" fmla="*/ 209 h 2622"/>
              <a:gd name="T2" fmla="*/ 951 w 2674"/>
              <a:gd name="T3" fmla="*/ 61 h 2622"/>
              <a:gd name="T4" fmla="*/ 734 w 2674"/>
              <a:gd name="T5" fmla="*/ 1 h 2622"/>
              <a:gd name="T6" fmla="*/ 534 w 2674"/>
              <a:gd name="T7" fmla="*/ 19 h 2622"/>
              <a:gd name="T8" fmla="*/ 359 w 2674"/>
              <a:gd name="T9" fmla="*/ 101 h 2622"/>
              <a:gd name="T10" fmla="*/ 211 w 2674"/>
              <a:gd name="T11" fmla="*/ 236 h 2622"/>
              <a:gd name="T12" fmla="*/ 99 w 2674"/>
              <a:gd name="T13" fmla="*/ 413 h 2622"/>
              <a:gd name="T14" fmla="*/ 26 w 2674"/>
              <a:gd name="T15" fmla="*/ 619 h 2622"/>
              <a:gd name="T16" fmla="*/ 0 w 2674"/>
              <a:gd name="T17" fmla="*/ 842 h 2622"/>
              <a:gd name="T18" fmla="*/ 25 w 2674"/>
              <a:gd name="T19" fmla="*/ 1072 h 2622"/>
              <a:gd name="T20" fmla="*/ 107 w 2674"/>
              <a:gd name="T21" fmla="*/ 1297 h 2622"/>
              <a:gd name="T22" fmla="*/ 331 w 2674"/>
              <a:gd name="T23" fmla="*/ 1639 h 2622"/>
              <a:gd name="T24" fmla="*/ 612 w 2674"/>
              <a:gd name="T25" fmla="*/ 1966 h 2622"/>
              <a:gd name="T26" fmla="*/ 1077 w 2674"/>
              <a:gd name="T27" fmla="*/ 2408 h 2622"/>
              <a:gd name="T28" fmla="*/ 1401 w 2674"/>
              <a:gd name="T29" fmla="*/ 2571 h 2622"/>
              <a:gd name="T30" fmla="*/ 1866 w 2674"/>
              <a:gd name="T31" fmla="*/ 2163 h 2622"/>
              <a:gd name="T32" fmla="*/ 2206 w 2674"/>
              <a:gd name="T33" fmla="*/ 1806 h 2622"/>
              <a:gd name="T34" fmla="*/ 2465 w 2674"/>
              <a:gd name="T35" fmla="*/ 1468 h 2622"/>
              <a:gd name="T36" fmla="*/ 2615 w 2674"/>
              <a:gd name="T37" fmla="*/ 1186 h 2622"/>
              <a:gd name="T38" fmla="*/ 2668 w 2674"/>
              <a:gd name="T39" fmla="*/ 956 h 2622"/>
              <a:gd name="T40" fmla="*/ 2667 w 2674"/>
              <a:gd name="T41" fmla="*/ 728 h 2622"/>
              <a:gd name="T42" fmla="*/ 2617 w 2674"/>
              <a:gd name="T43" fmla="*/ 513 h 2622"/>
              <a:gd name="T44" fmla="*/ 2523 w 2674"/>
              <a:gd name="T45" fmla="*/ 320 h 2622"/>
              <a:gd name="T46" fmla="*/ 2393 w 2674"/>
              <a:gd name="T47" fmla="*/ 163 h 2622"/>
              <a:gd name="T48" fmla="*/ 2231 w 2674"/>
              <a:gd name="T49" fmla="*/ 53 h 2622"/>
              <a:gd name="T50" fmla="*/ 2042 w 2674"/>
              <a:gd name="T51" fmla="*/ 1 h 2622"/>
              <a:gd name="T52" fmla="*/ 1834 w 2674"/>
              <a:gd name="T53" fmla="*/ 21 h 2622"/>
              <a:gd name="T54" fmla="*/ 1610 w 2674"/>
              <a:gd name="T55" fmla="*/ 124 h 2622"/>
              <a:gd name="T56" fmla="*/ 1376 w 2674"/>
              <a:gd name="T57" fmla="*/ 318 h 2622"/>
              <a:gd name="T58" fmla="*/ 2272 w 2674"/>
              <a:gd name="T59" fmla="*/ 1344 h 2622"/>
              <a:gd name="T60" fmla="*/ 2204 w 2674"/>
              <a:gd name="T61" fmla="*/ 1312 h 2622"/>
              <a:gd name="T62" fmla="*/ 2152 w 2674"/>
              <a:gd name="T63" fmla="*/ 1254 h 2622"/>
              <a:gd name="T64" fmla="*/ 1483 w 2674"/>
              <a:gd name="T65" fmla="*/ 1229 h 2622"/>
              <a:gd name="T66" fmla="*/ 1221 w 2674"/>
              <a:gd name="T67" fmla="*/ 1951 h 2622"/>
              <a:gd name="T68" fmla="*/ 1180 w 2674"/>
              <a:gd name="T69" fmla="*/ 1999 h 2622"/>
              <a:gd name="T70" fmla="*/ 1121 w 2674"/>
              <a:gd name="T71" fmla="*/ 1988 h 2622"/>
              <a:gd name="T72" fmla="*/ 815 w 2674"/>
              <a:gd name="T73" fmla="*/ 1158 h 2622"/>
              <a:gd name="T74" fmla="*/ 776 w 2674"/>
              <a:gd name="T75" fmla="*/ 1205 h 2622"/>
              <a:gd name="T76" fmla="*/ 314 w 2674"/>
              <a:gd name="T77" fmla="*/ 1198 h 2622"/>
              <a:gd name="T78" fmla="*/ 288 w 2674"/>
              <a:gd name="T79" fmla="*/ 1130 h 2622"/>
              <a:gd name="T80" fmla="*/ 336 w 2674"/>
              <a:gd name="T81" fmla="*/ 1080 h 2622"/>
              <a:gd name="T82" fmla="*/ 868 w 2674"/>
              <a:gd name="T83" fmla="*/ 338 h 2622"/>
              <a:gd name="T84" fmla="*/ 925 w 2674"/>
              <a:gd name="T85" fmla="*/ 318 h 2622"/>
              <a:gd name="T86" fmla="*/ 970 w 2674"/>
              <a:gd name="T87" fmla="*/ 360 h 2622"/>
              <a:gd name="T88" fmla="*/ 1346 w 2674"/>
              <a:gd name="T89" fmla="*/ 662 h 2622"/>
              <a:gd name="T90" fmla="*/ 1401 w 2674"/>
              <a:gd name="T91" fmla="*/ 640 h 2622"/>
              <a:gd name="T92" fmla="*/ 1449 w 2674"/>
              <a:gd name="T93" fmla="*/ 676 h 2622"/>
              <a:gd name="T94" fmla="*/ 2144 w 2674"/>
              <a:gd name="T95" fmla="*/ 1065 h 2622"/>
              <a:gd name="T96" fmla="*/ 2205 w 2674"/>
              <a:gd name="T97" fmla="*/ 991 h 2622"/>
              <a:gd name="T98" fmla="*/ 2294 w 2674"/>
              <a:gd name="T99" fmla="*/ 956 h 2622"/>
              <a:gd name="T100" fmla="*/ 2398 w 2674"/>
              <a:gd name="T101" fmla="*/ 980 h 2622"/>
              <a:gd name="T102" fmla="*/ 2473 w 2674"/>
              <a:gd name="T103" fmla="*/ 1059 h 2622"/>
              <a:gd name="T104" fmla="*/ 2496 w 2674"/>
              <a:gd name="T105" fmla="*/ 1173 h 2622"/>
              <a:gd name="T106" fmla="*/ 2454 w 2674"/>
              <a:gd name="T107" fmla="*/ 1278 h 2622"/>
              <a:gd name="T108" fmla="*/ 2365 w 2674"/>
              <a:gd name="T109" fmla="*/ 1340 h 2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674" h="2622">
                <a:moveTo>
                  <a:pt x="1337" y="361"/>
                </a:moveTo>
                <a:lnTo>
                  <a:pt x="1337" y="361"/>
                </a:lnTo>
                <a:lnTo>
                  <a:pt x="1297" y="318"/>
                </a:lnTo>
                <a:lnTo>
                  <a:pt x="1258" y="279"/>
                </a:lnTo>
                <a:lnTo>
                  <a:pt x="1219" y="242"/>
                </a:lnTo>
                <a:lnTo>
                  <a:pt x="1180" y="209"/>
                </a:lnTo>
                <a:lnTo>
                  <a:pt x="1141" y="178"/>
                </a:lnTo>
                <a:lnTo>
                  <a:pt x="1103" y="149"/>
                </a:lnTo>
                <a:lnTo>
                  <a:pt x="1064" y="124"/>
                </a:lnTo>
                <a:lnTo>
                  <a:pt x="1026" y="100"/>
                </a:lnTo>
                <a:lnTo>
                  <a:pt x="989" y="79"/>
                </a:lnTo>
                <a:lnTo>
                  <a:pt x="951" y="61"/>
                </a:lnTo>
                <a:lnTo>
                  <a:pt x="913" y="46"/>
                </a:lnTo>
                <a:lnTo>
                  <a:pt x="877" y="32"/>
                </a:lnTo>
                <a:lnTo>
                  <a:pt x="840" y="21"/>
                </a:lnTo>
                <a:lnTo>
                  <a:pt x="805" y="13"/>
                </a:lnTo>
                <a:lnTo>
                  <a:pt x="769" y="6"/>
                </a:lnTo>
                <a:lnTo>
                  <a:pt x="734" y="1"/>
                </a:lnTo>
                <a:lnTo>
                  <a:pt x="699" y="0"/>
                </a:lnTo>
                <a:lnTo>
                  <a:pt x="665" y="0"/>
                </a:lnTo>
                <a:lnTo>
                  <a:pt x="631" y="1"/>
                </a:lnTo>
                <a:lnTo>
                  <a:pt x="598" y="6"/>
                </a:lnTo>
                <a:lnTo>
                  <a:pt x="566" y="11"/>
                </a:lnTo>
                <a:lnTo>
                  <a:pt x="534" y="19"/>
                </a:lnTo>
                <a:lnTo>
                  <a:pt x="503" y="29"/>
                </a:lnTo>
                <a:lnTo>
                  <a:pt x="473" y="40"/>
                </a:lnTo>
                <a:lnTo>
                  <a:pt x="444" y="53"/>
                </a:lnTo>
                <a:lnTo>
                  <a:pt x="414" y="67"/>
                </a:lnTo>
                <a:lnTo>
                  <a:pt x="385" y="83"/>
                </a:lnTo>
                <a:lnTo>
                  <a:pt x="359" y="101"/>
                </a:lnTo>
                <a:lnTo>
                  <a:pt x="332" y="120"/>
                </a:lnTo>
                <a:lnTo>
                  <a:pt x="306" y="140"/>
                </a:lnTo>
                <a:lnTo>
                  <a:pt x="281" y="163"/>
                </a:lnTo>
                <a:lnTo>
                  <a:pt x="257" y="186"/>
                </a:lnTo>
                <a:lnTo>
                  <a:pt x="234" y="210"/>
                </a:lnTo>
                <a:lnTo>
                  <a:pt x="211" y="236"/>
                </a:lnTo>
                <a:lnTo>
                  <a:pt x="190" y="263"/>
                </a:lnTo>
                <a:lnTo>
                  <a:pt x="170" y="291"/>
                </a:lnTo>
                <a:lnTo>
                  <a:pt x="150" y="320"/>
                </a:lnTo>
                <a:lnTo>
                  <a:pt x="132" y="350"/>
                </a:lnTo>
                <a:lnTo>
                  <a:pt x="115" y="381"/>
                </a:lnTo>
                <a:lnTo>
                  <a:pt x="99" y="413"/>
                </a:lnTo>
                <a:lnTo>
                  <a:pt x="83" y="445"/>
                </a:lnTo>
                <a:lnTo>
                  <a:pt x="70" y="478"/>
                </a:lnTo>
                <a:lnTo>
                  <a:pt x="57" y="513"/>
                </a:lnTo>
                <a:lnTo>
                  <a:pt x="46" y="546"/>
                </a:lnTo>
                <a:lnTo>
                  <a:pt x="36" y="583"/>
                </a:lnTo>
                <a:lnTo>
                  <a:pt x="26" y="619"/>
                </a:lnTo>
                <a:lnTo>
                  <a:pt x="19" y="655"/>
                </a:lnTo>
                <a:lnTo>
                  <a:pt x="13" y="691"/>
                </a:lnTo>
                <a:lnTo>
                  <a:pt x="7" y="728"/>
                </a:lnTo>
                <a:lnTo>
                  <a:pt x="4" y="766"/>
                </a:lnTo>
                <a:lnTo>
                  <a:pt x="1" y="804"/>
                </a:lnTo>
                <a:lnTo>
                  <a:pt x="0" y="842"/>
                </a:lnTo>
                <a:lnTo>
                  <a:pt x="1" y="880"/>
                </a:lnTo>
                <a:lnTo>
                  <a:pt x="3" y="919"/>
                </a:lnTo>
                <a:lnTo>
                  <a:pt x="6" y="956"/>
                </a:lnTo>
                <a:lnTo>
                  <a:pt x="11" y="995"/>
                </a:lnTo>
                <a:lnTo>
                  <a:pt x="18" y="1034"/>
                </a:lnTo>
                <a:lnTo>
                  <a:pt x="25" y="1072"/>
                </a:lnTo>
                <a:lnTo>
                  <a:pt x="35" y="1109"/>
                </a:lnTo>
                <a:lnTo>
                  <a:pt x="46" y="1148"/>
                </a:lnTo>
                <a:lnTo>
                  <a:pt x="58" y="1186"/>
                </a:lnTo>
                <a:lnTo>
                  <a:pt x="74" y="1223"/>
                </a:lnTo>
                <a:lnTo>
                  <a:pt x="90" y="1260"/>
                </a:lnTo>
                <a:lnTo>
                  <a:pt x="107" y="1297"/>
                </a:lnTo>
                <a:lnTo>
                  <a:pt x="139" y="1354"/>
                </a:lnTo>
                <a:lnTo>
                  <a:pt x="172" y="1411"/>
                </a:lnTo>
                <a:lnTo>
                  <a:pt x="209" y="1468"/>
                </a:lnTo>
                <a:lnTo>
                  <a:pt x="247" y="1525"/>
                </a:lnTo>
                <a:lnTo>
                  <a:pt x="288" y="1582"/>
                </a:lnTo>
                <a:lnTo>
                  <a:pt x="331" y="1639"/>
                </a:lnTo>
                <a:lnTo>
                  <a:pt x="374" y="1696"/>
                </a:lnTo>
                <a:lnTo>
                  <a:pt x="420" y="1752"/>
                </a:lnTo>
                <a:lnTo>
                  <a:pt x="467" y="1806"/>
                </a:lnTo>
                <a:lnTo>
                  <a:pt x="514" y="1860"/>
                </a:lnTo>
                <a:lnTo>
                  <a:pt x="563" y="1914"/>
                </a:lnTo>
                <a:lnTo>
                  <a:pt x="612" y="1966"/>
                </a:lnTo>
                <a:lnTo>
                  <a:pt x="662" y="2017"/>
                </a:lnTo>
                <a:lnTo>
                  <a:pt x="710" y="2067"/>
                </a:lnTo>
                <a:lnTo>
                  <a:pt x="808" y="2163"/>
                </a:lnTo>
                <a:lnTo>
                  <a:pt x="902" y="2252"/>
                </a:lnTo>
                <a:lnTo>
                  <a:pt x="993" y="2334"/>
                </a:lnTo>
                <a:lnTo>
                  <a:pt x="1077" y="2408"/>
                </a:lnTo>
                <a:lnTo>
                  <a:pt x="1153" y="2473"/>
                </a:lnTo>
                <a:lnTo>
                  <a:pt x="1218" y="2527"/>
                </a:lnTo>
                <a:lnTo>
                  <a:pt x="1272" y="2571"/>
                </a:lnTo>
                <a:lnTo>
                  <a:pt x="1336" y="2622"/>
                </a:lnTo>
                <a:lnTo>
                  <a:pt x="1337" y="2622"/>
                </a:lnTo>
                <a:lnTo>
                  <a:pt x="1401" y="2571"/>
                </a:lnTo>
                <a:lnTo>
                  <a:pt x="1456" y="2527"/>
                </a:lnTo>
                <a:lnTo>
                  <a:pt x="1521" y="2473"/>
                </a:lnTo>
                <a:lnTo>
                  <a:pt x="1597" y="2408"/>
                </a:lnTo>
                <a:lnTo>
                  <a:pt x="1681" y="2334"/>
                </a:lnTo>
                <a:lnTo>
                  <a:pt x="1771" y="2252"/>
                </a:lnTo>
                <a:lnTo>
                  <a:pt x="1866" y="2163"/>
                </a:lnTo>
                <a:lnTo>
                  <a:pt x="1963" y="2067"/>
                </a:lnTo>
                <a:lnTo>
                  <a:pt x="2013" y="2017"/>
                </a:lnTo>
                <a:lnTo>
                  <a:pt x="2062" y="1966"/>
                </a:lnTo>
                <a:lnTo>
                  <a:pt x="2110" y="1914"/>
                </a:lnTo>
                <a:lnTo>
                  <a:pt x="2159" y="1860"/>
                </a:lnTo>
                <a:lnTo>
                  <a:pt x="2206" y="1806"/>
                </a:lnTo>
                <a:lnTo>
                  <a:pt x="2254" y="1752"/>
                </a:lnTo>
                <a:lnTo>
                  <a:pt x="2300" y="1696"/>
                </a:lnTo>
                <a:lnTo>
                  <a:pt x="2344" y="1639"/>
                </a:lnTo>
                <a:lnTo>
                  <a:pt x="2386" y="1582"/>
                </a:lnTo>
                <a:lnTo>
                  <a:pt x="2427" y="1525"/>
                </a:lnTo>
                <a:lnTo>
                  <a:pt x="2465" y="1468"/>
                </a:lnTo>
                <a:lnTo>
                  <a:pt x="2501" y="1411"/>
                </a:lnTo>
                <a:lnTo>
                  <a:pt x="2536" y="1354"/>
                </a:lnTo>
                <a:lnTo>
                  <a:pt x="2566" y="1297"/>
                </a:lnTo>
                <a:lnTo>
                  <a:pt x="2585" y="1260"/>
                </a:lnTo>
                <a:lnTo>
                  <a:pt x="2600" y="1223"/>
                </a:lnTo>
                <a:lnTo>
                  <a:pt x="2615" y="1186"/>
                </a:lnTo>
                <a:lnTo>
                  <a:pt x="2628" y="1148"/>
                </a:lnTo>
                <a:lnTo>
                  <a:pt x="2639" y="1109"/>
                </a:lnTo>
                <a:lnTo>
                  <a:pt x="2649" y="1072"/>
                </a:lnTo>
                <a:lnTo>
                  <a:pt x="2657" y="1034"/>
                </a:lnTo>
                <a:lnTo>
                  <a:pt x="2662" y="995"/>
                </a:lnTo>
                <a:lnTo>
                  <a:pt x="2668" y="956"/>
                </a:lnTo>
                <a:lnTo>
                  <a:pt x="2671" y="919"/>
                </a:lnTo>
                <a:lnTo>
                  <a:pt x="2674" y="880"/>
                </a:lnTo>
                <a:lnTo>
                  <a:pt x="2674" y="842"/>
                </a:lnTo>
                <a:lnTo>
                  <a:pt x="2672" y="804"/>
                </a:lnTo>
                <a:lnTo>
                  <a:pt x="2671" y="766"/>
                </a:lnTo>
                <a:lnTo>
                  <a:pt x="2667" y="728"/>
                </a:lnTo>
                <a:lnTo>
                  <a:pt x="2661" y="691"/>
                </a:lnTo>
                <a:lnTo>
                  <a:pt x="2655" y="655"/>
                </a:lnTo>
                <a:lnTo>
                  <a:pt x="2647" y="619"/>
                </a:lnTo>
                <a:lnTo>
                  <a:pt x="2639" y="583"/>
                </a:lnTo>
                <a:lnTo>
                  <a:pt x="2628" y="546"/>
                </a:lnTo>
                <a:lnTo>
                  <a:pt x="2617" y="513"/>
                </a:lnTo>
                <a:lnTo>
                  <a:pt x="2604" y="478"/>
                </a:lnTo>
                <a:lnTo>
                  <a:pt x="2590" y="445"/>
                </a:lnTo>
                <a:lnTo>
                  <a:pt x="2575" y="413"/>
                </a:lnTo>
                <a:lnTo>
                  <a:pt x="2560" y="381"/>
                </a:lnTo>
                <a:lnTo>
                  <a:pt x="2541" y="350"/>
                </a:lnTo>
                <a:lnTo>
                  <a:pt x="2523" y="320"/>
                </a:lnTo>
                <a:lnTo>
                  <a:pt x="2504" y="291"/>
                </a:lnTo>
                <a:lnTo>
                  <a:pt x="2484" y="263"/>
                </a:lnTo>
                <a:lnTo>
                  <a:pt x="2462" y="236"/>
                </a:lnTo>
                <a:lnTo>
                  <a:pt x="2440" y="210"/>
                </a:lnTo>
                <a:lnTo>
                  <a:pt x="2418" y="186"/>
                </a:lnTo>
                <a:lnTo>
                  <a:pt x="2393" y="163"/>
                </a:lnTo>
                <a:lnTo>
                  <a:pt x="2368" y="140"/>
                </a:lnTo>
                <a:lnTo>
                  <a:pt x="2343" y="120"/>
                </a:lnTo>
                <a:lnTo>
                  <a:pt x="2316" y="101"/>
                </a:lnTo>
                <a:lnTo>
                  <a:pt x="2288" y="83"/>
                </a:lnTo>
                <a:lnTo>
                  <a:pt x="2261" y="67"/>
                </a:lnTo>
                <a:lnTo>
                  <a:pt x="2231" y="53"/>
                </a:lnTo>
                <a:lnTo>
                  <a:pt x="2201" y="40"/>
                </a:lnTo>
                <a:lnTo>
                  <a:pt x="2170" y="29"/>
                </a:lnTo>
                <a:lnTo>
                  <a:pt x="2140" y="19"/>
                </a:lnTo>
                <a:lnTo>
                  <a:pt x="2108" y="11"/>
                </a:lnTo>
                <a:lnTo>
                  <a:pt x="2076" y="6"/>
                </a:lnTo>
                <a:lnTo>
                  <a:pt x="2042" y="1"/>
                </a:lnTo>
                <a:lnTo>
                  <a:pt x="2009" y="0"/>
                </a:lnTo>
                <a:lnTo>
                  <a:pt x="1976" y="0"/>
                </a:lnTo>
                <a:lnTo>
                  <a:pt x="1941" y="1"/>
                </a:lnTo>
                <a:lnTo>
                  <a:pt x="1905" y="6"/>
                </a:lnTo>
                <a:lnTo>
                  <a:pt x="1870" y="13"/>
                </a:lnTo>
                <a:lnTo>
                  <a:pt x="1834" y="21"/>
                </a:lnTo>
                <a:lnTo>
                  <a:pt x="1798" y="32"/>
                </a:lnTo>
                <a:lnTo>
                  <a:pt x="1760" y="46"/>
                </a:lnTo>
                <a:lnTo>
                  <a:pt x="1723" y="61"/>
                </a:lnTo>
                <a:lnTo>
                  <a:pt x="1685" y="79"/>
                </a:lnTo>
                <a:lnTo>
                  <a:pt x="1648" y="100"/>
                </a:lnTo>
                <a:lnTo>
                  <a:pt x="1610" y="124"/>
                </a:lnTo>
                <a:lnTo>
                  <a:pt x="1571" y="149"/>
                </a:lnTo>
                <a:lnTo>
                  <a:pt x="1532" y="178"/>
                </a:lnTo>
                <a:lnTo>
                  <a:pt x="1495" y="209"/>
                </a:lnTo>
                <a:lnTo>
                  <a:pt x="1454" y="242"/>
                </a:lnTo>
                <a:lnTo>
                  <a:pt x="1415" y="279"/>
                </a:lnTo>
                <a:lnTo>
                  <a:pt x="1376" y="318"/>
                </a:lnTo>
                <a:lnTo>
                  <a:pt x="1337" y="361"/>
                </a:lnTo>
                <a:close/>
                <a:moveTo>
                  <a:pt x="2311" y="1349"/>
                </a:moveTo>
                <a:lnTo>
                  <a:pt x="2311" y="1349"/>
                </a:lnTo>
                <a:lnTo>
                  <a:pt x="2297" y="1349"/>
                </a:lnTo>
                <a:lnTo>
                  <a:pt x="2284" y="1347"/>
                </a:lnTo>
                <a:lnTo>
                  <a:pt x="2272" y="1344"/>
                </a:lnTo>
                <a:lnTo>
                  <a:pt x="2259" y="1342"/>
                </a:lnTo>
                <a:lnTo>
                  <a:pt x="2247" y="1337"/>
                </a:lnTo>
                <a:lnTo>
                  <a:pt x="2236" y="1332"/>
                </a:lnTo>
                <a:lnTo>
                  <a:pt x="2224" y="1326"/>
                </a:lnTo>
                <a:lnTo>
                  <a:pt x="2213" y="1319"/>
                </a:lnTo>
                <a:lnTo>
                  <a:pt x="2204" y="1312"/>
                </a:lnTo>
                <a:lnTo>
                  <a:pt x="2192" y="1304"/>
                </a:lnTo>
                <a:lnTo>
                  <a:pt x="2184" y="1296"/>
                </a:lnTo>
                <a:lnTo>
                  <a:pt x="2176" y="1286"/>
                </a:lnTo>
                <a:lnTo>
                  <a:pt x="2167" y="1276"/>
                </a:lnTo>
                <a:lnTo>
                  <a:pt x="2159" y="1265"/>
                </a:lnTo>
                <a:lnTo>
                  <a:pt x="2152" y="1254"/>
                </a:lnTo>
                <a:lnTo>
                  <a:pt x="2147" y="1243"/>
                </a:lnTo>
                <a:lnTo>
                  <a:pt x="1521" y="1243"/>
                </a:lnTo>
                <a:lnTo>
                  <a:pt x="1510" y="1241"/>
                </a:lnTo>
                <a:lnTo>
                  <a:pt x="1500" y="1239"/>
                </a:lnTo>
                <a:lnTo>
                  <a:pt x="1492" y="1235"/>
                </a:lnTo>
                <a:lnTo>
                  <a:pt x="1483" y="1229"/>
                </a:lnTo>
                <a:lnTo>
                  <a:pt x="1476" y="1222"/>
                </a:lnTo>
                <a:lnTo>
                  <a:pt x="1470" y="1215"/>
                </a:lnTo>
                <a:lnTo>
                  <a:pt x="1464" y="1205"/>
                </a:lnTo>
                <a:lnTo>
                  <a:pt x="1461" y="1196"/>
                </a:lnTo>
                <a:lnTo>
                  <a:pt x="1404" y="983"/>
                </a:lnTo>
                <a:lnTo>
                  <a:pt x="1221" y="1951"/>
                </a:lnTo>
                <a:lnTo>
                  <a:pt x="1218" y="1962"/>
                </a:lnTo>
                <a:lnTo>
                  <a:pt x="1214" y="1973"/>
                </a:lnTo>
                <a:lnTo>
                  <a:pt x="1207" y="1981"/>
                </a:lnTo>
                <a:lnTo>
                  <a:pt x="1200" y="1989"/>
                </a:lnTo>
                <a:lnTo>
                  <a:pt x="1190" y="1995"/>
                </a:lnTo>
                <a:lnTo>
                  <a:pt x="1180" y="1999"/>
                </a:lnTo>
                <a:lnTo>
                  <a:pt x="1171" y="2002"/>
                </a:lnTo>
                <a:lnTo>
                  <a:pt x="1160" y="2003"/>
                </a:lnTo>
                <a:lnTo>
                  <a:pt x="1148" y="2002"/>
                </a:lnTo>
                <a:lnTo>
                  <a:pt x="1139" y="1999"/>
                </a:lnTo>
                <a:lnTo>
                  <a:pt x="1129" y="1994"/>
                </a:lnTo>
                <a:lnTo>
                  <a:pt x="1121" y="1988"/>
                </a:lnTo>
                <a:lnTo>
                  <a:pt x="1114" y="1980"/>
                </a:lnTo>
                <a:lnTo>
                  <a:pt x="1107" y="1970"/>
                </a:lnTo>
                <a:lnTo>
                  <a:pt x="1103" y="1960"/>
                </a:lnTo>
                <a:lnTo>
                  <a:pt x="1100" y="1949"/>
                </a:lnTo>
                <a:lnTo>
                  <a:pt x="905" y="726"/>
                </a:lnTo>
                <a:lnTo>
                  <a:pt x="815" y="1158"/>
                </a:lnTo>
                <a:lnTo>
                  <a:pt x="812" y="1169"/>
                </a:lnTo>
                <a:lnTo>
                  <a:pt x="808" y="1179"/>
                </a:lnTo>
                <a:lnTo>
                  <a:pt x="801" y="1187"/>
                </a:lnTo>
                <a:lnTo>
                  <a:pt x="794" y="1196"/>
                </a:lnTo>
                <a:lnTo>
                  <a:pt x="786" y="1201"/>
                </a:lnTo>
                <a:lnTo>
                  <a:pt x="776" y="1205"/>
                </a:lnTo>
                <a:lnTo>
                  <a:pt x="766" y="1208"/>
                </a:lnTo>
                <a:lnTo>
                  <a:pt x="755" y="1210"/>
                </a:lnTo>
                <a:lnTo>
                  <a:pt x="349" y="1210"/>
                </a:lnTo>
                <a:lnTo>
                  <a:pt x="336" y="1208"/>
                </a:lnTo>
                <a:lnTo>
                  <a:pt x="324" y="1204"/>
                </a:lnTo>
                <a:lnTo>
                  <a:pt x="314" y="1198"/>
                </a:lnTo>
                <a:lnTo>
                  <a:pt x="304" y="1190"/>
                </a:lnTo>
                <a:lnTo>
                  <a:pt x="298" y="1180"/>
                </a:lnTo>
                <a:lnTo>
                  <a:pt x="292" y="1169"/>
                </a:lnTo>
                <a:lnTo>
                  <a:pt x="288" y="1157"/>
                </a:lnTo>
                <a:lnTo>
                  <a:pt x="286" y="1144"/>
                </a:lnTo>
                <a:lnTo>
                  <a:pt x="288" y="1130"/>
                </a:lnTo>
                <a:lnTo>
                  <a:pt x="292" y="1118"/>
                </a:lnTo>
                <a:lnTo>
                  <a:pt x="298" y="1107"/>
                </a:lnTo>
                <a:lnTo>
                  <a:pt x="304" y="1097"/>
                </a:lnTo>
                <a:lnTo>
                  <a:pt x="314" y="1090"/>
                </a:lnTo>
                <a:lnTo>
                  <a:pt x="324" y="1083"/>
                </a:lnTo>
                <a:lnTo>
                  <a:pt x="336" y="1080"/>
                </a:lnTo>
                <a:lnTo>
                  <a:pt x="349" y="1079"/>
                </a:lnTo>
                <a:lnTo>
                  <a:pt x="705" y="1079"/>
                </a:lnTo>
                <a:lnTo>
                  <a:pt x="852" y="368"/>
                </a:lnTo>
                <a:lnTo>
                  <a:pt x="855" y="357"/>
                </a:lnTo>
                <a:lnTo>
                  <a:pt x="861" y="348"/>
                </a:lnTo>
                <a:lnTo>
                  <a:pt x="868" y="338"/>
                </a:lnTo>
                <a:lnTo>
                  <a:pt x="874" y="331"/>
                </a:lnTo>
                <a:lnTo>
                  <a:pt x="883" y="324"/>
                </a:lnTo>
                <a:lnTo>
                  <a:pt x="893" y="320"/>
                </a:lnTo>
                <a:lnTo>
                  <a:pt x="904" y="317"/>
                </a:lnTo>
                <a:lnTo>
                  <a:pt x="913" y="317"/>
                </a:lnTo>
                <a:lnTo>
                  <a:pt x="925" y="318"/>
                </a:lnTo>
                <a:lnTo>
                  <a:pt x="936" y="321"/>
                </a:lnTo>
                <a:lnTo>
                  <a:pt x="944" y="327"/>
                </a:lnTo>
                <a:lnTo>
                  <a:pt x="952" y="332"/>
                </a:lnTo>
                <a:lnTo>
                  <a:pt x="961" y="341"/>
                </a:lnTo>
                <a:lnTo>
                  <a:pt x="966" y="350"/>
                </a:lnTo>
                <a:lnTo>
                  <a:pt x="970" y="360"/>
                </a:lnTo>
                <a:lnTo>
                  <a:pt x="973" y="371"/>
                </a:lnTo>
                <a:lnTo>
                  <a:pt x="1166" y="1578"/>
                </a:lnTo>
                <a:lnTo>
                  <a:pt x="1333" y="691"/>
                </a:lnTo>
                <a:lnTo>
                  <a:pt x="1336" y="681"/>
                </a:lnTo>
                <a:lnTo>
                  <a:pt x="1340" y="671"/>
                </a:lnTo>
                <a:lnTo>
                  <a:pt x="1346" y="662"/>
                </a:lnTo>
                <a:lnTo>
                  <a:pt x="1353" y="655"/>
                </a:lnTo>
                <a:lnTo>
                  <a:pt x="1361" y="648"/>
                </a:lnTo>
                <a:lnTo>
                  <a:pt x="1371" y="644"/>
                </a:lnTo>
                <a:lnTo>
                  <a:pt x="1381" y="641"/>
                </a:lnTo>
                <a:lnTo>
                  <a:pt x="1390" y="640"/>
                </a:lnTo>
                <a:lnTo>
                  <a:pt x="1401" y="640"/>
                </a:lnTo>
                <a:lnTo>
                  <a:pt x="1411" y="642"/>
                </a:lnTo>
                <a:lnTo>
                  <a:pt x="1421" y="646"/>
                </a:lnTo>
                <a:lnTo>
                  <a:pt x="1429" y="652"/>
                </a:lnTo>
                <a:lnTo>
                  <a:pt x="1438" y="659"/>
                </a:lnTo>
                <a:lnTo>
                  <a:pt x="1443" y="667"/>
                </a:lnTo>
                <a:lnTo>
                  <a:pt x="1449" y="676"/>
                </a:lnTo>
                <a:lnTo>
                  <a:pt x="1453" y="687"/>
                </a:lnTo>
                <a:lnTo>
                  <a:pt x="1567" y="1112"/>
                </a:lnTo>
                <a:lnTo>
                  <a:pt x="2129" y="1112"/>
                </a:lnTo>
                <a:lnTo>
                  <a:pt x="2133" y="1096"/>
                </a:lnTo>
                <a:lnTo>
                  <a:pt x="2138" y="1080"/>
                </a:lnTo>
                <a:lnTo>
                  <a:pt x="2144" y="1065"/>
                </a:lnTo>
                <a:lnTo>
                  <a:pt x="2152" y="1050"/>
                </a:lnTo>
                <a:lnTo>
                  <a:pt x="2161" y="1037"/>
                </a:lnTo>
                <a:lnTo>
                  <a:pt x="2170" y="1023"/>
                </a:lnTo>
                <a:lnTo>
                  <a:pt x="2181" y="1012"/>
                </a:lnTo>
                <a:lnTo>
                  <a:pt x="2192" y="1001"/>
                </a:lnTo>
                <a:lnTo>
                  <a:pt x="2205" y="991"/>
                </a:lnTo>
                <a:lnTo>
                  <a:pt x="2218" y="982"/>
                </a:lnTo>
                <a:lnTo>
                  <a:pt x="2231" y="975"/>
                </a:lnTo>
                <a:lnTo>
                  <a:pt x="2247" y="968"/>
                </a:lnTo>
                <a:lnTo>
                  <a:pt x="2262" y="963"/>
                </a:lnTo>
                <a:lnTo>
                  <a:pt x="2277" y="959"/>
                </a:lnTo>
                <a:lnTo>
                  <a:pt x="2294" y="956"/>
                </a:lnTo>
                <a:lnTo>
                  <a:pt x="2311" y="956"/>
                </a:lnTo>
                <a:lnTo>
                  <a:pt x="2329" y="956"/>
                </a:lnTo>
                <a:lnTo>
                  <a:pt x="2348" y="961"/>
                </a:lnTo>
                <a:lnTo>
                  <a:pt x="2365" y="965"/>
                </a:lnTo>
                <a:lnTo>
                  <a:pt x="2383" y="972"/>
                </a:lnTo>
                <a:lnTo>
                  <a:pt x="2398" y="980"/>
                </a:lnTo>
                <a:lnTo>
                  <a:pt x="2414" y="990"/>
                </a:lnTo>
                <a:lnTo>
                  <a:pt x="2429" y="1001"/>
                </a:lnTo>
                <a:lnTo>
                  <a:pt x="2441" y="1013"/>
                </a:lnTo>
                <a:lnTo>
                  <a:pt x="2454" y="1027"/>
                </a:lnTo>
                <a:lnTo>
                  <a:pt x="2465" y="1043"/>
                </a:lnTo>
                <a:lnTo>
                  <a:pt x="2473" y="1059"/>
                </a:lnTo>
                <a:lnTo>
                  <a:pt x="2482" y="1076"/>
                </a:lnTo>
                <a:lnTo>
                  <a:pt x="2487" y="1094"/>
                </a:lnTo>
                <a:lnTo>
                  <a:pt x="2493" y="1114"/>
                </a:lnTo>
                <a:lnTo>
                  <a:pt x="2496" y="1133"/>
                </a:lnTo>
                <a:lnTo>
                  <a:pt x="2496" y="1153"/>
                </a:lnTo>
                <a:lnTo>
                  <a:pt x="2496" y="1173"/>
                </a:lnTo>
                <a:lnTo>
                  <a:pt x="2493" y="1193"/>
                </a:lnTo>
                <a:lnTo>
                  <a:pt x="2487" y="1211"/>
                </a:lnTo>
                <a:lnTo>
                  <a:pt x="2482" y="1229"/>
                </a:lnTo>
                <a:lnTo>
                  <a:pt x="2473" y="1246"/>
                </a:lnTo>
                <a:lnTo>
                  <a:pt x="2464" y="1262"/>
                </a:lnTo>
                <a:lnTo>
                  <a:pt x="2454" y="1278"/>
                </a:lnTo>
                <a:lnTo>
                  <a:pt x="2441" y="1292"/>
                </a:lnTo>
                <a:lnTo>
                  <a:pt x="2429" y="1304"/>
                </a:lnTo>
                <a:lnTo>
                  <a:pt x="2414" y="1315"/>
                </a:lnTo>
                <a:lnTo>
                  <a:pt x="2398" y="1325"/>
                </a:lnTo>
                <a:lnTo>
                  <a:pt x="2383" y="1333"/>
                </a:lnTo>
                <a:lnTo>
                  <a:pt x="2365" y="1340"/>
                </a:lnTo>
                <a:lnTo>
                  <a:pt x="2348" y="1344"/>
                </a:lnTo>
                <a:lnTo>
                  <a:pt x="2329" y="1349"/>
                </a:lnTo>
                <a:lnTo>
                  <a:pt x="2311" y="1349"/>
                </a:lnTo>
                <a:close/>
              </a:path>
            </a:pathLst>
          </a:custGeom>
          <a:solidFill>
            <a:srgbClr val="D3322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a:p>
        </p:txBody>
      </p:sp>
    </p:spTree>
    <p:extLst>
      <p:ext uri="{BB962C8B-B14F-4D97-AF65-F5344CB8AC3E}">
        <p14:creationId xmlns:p14="http://schemas.microsoft.com/office/powerpoint/2010/main" val="2659198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项内容">
    <p:spTree>
      <p:nvGrpSpPr>
        <p:cNvPr id="1" name=""/>
        <p:cNvGrpSpPr/>
        <p:nvPr/>
      </p:nvGrpSpPr>
      <p:grpSpPr>
        <a:xfrm>
          <a:off x="0" y="0"/>
          <a:ext cx="0" cy="0"/>
          <a:chOff x="0" y="0"/>
          <a:chExt cx="0" cy="0"/>
        </a:xfrm>
      </p:grpSpPr>
      <p:cxnSp>
        <p:nvCxnSpPr>
          <p:cNvPr id="2" name="直接连接符 1">
            <a:extLst>
              <a:ext uri="{FF2B5EF4-FFF2-40B4-BE49-F238E27FC236}">
                <a16:creationId xmlns:a16="http://schemas.microsoft.com/office/drawing/2014/main" id="{52C7DF46-1EB2-48CF-830C-6082EC6CEE51}"/>
              </a:ext>
            </a:extLst>
          </p:cNvPr>
          <p:cNvCxnSpPr/>
          <p:nvPr userDrawn="1"/>
        </p:nvCxnSpPr>
        <p:spPr>
          <a:xfrm>
            <a:off x="494932" y="949815"/>
            <a:ext cx="11202135" cy="0"/>
          </a:xfrm>
          <a:prstGeom prst="line">
            <a:avLst/>
          </a:prstGeom>
          <a:ln w="9525">
            <a:solidFill>
              <a:schemeClr val="tx1">
                <a:lumMod val="50000"/>
                <a:lumOff val="50000"/>
              </a:schemeClr>
            </a:solidFill>
          </a:ln>
          <a:effectLst>
            <a:outerShdw blurRad="50800" dist="12700" dir="5400000" algn="t" rotWithShape="0">
              <a:prstClr val="black">
                <a:alpha val="40000"/>
              </a:prstClr>
            </a:outerShdw>
          </a:effectLst>
        </p:spPr>
        <p:style>
          <a:lnRef idx="3">
            <a:schemeClr val="accent3"/>
          </a:lnRef>
          <a:fillRef idx="0">
            <a:schemeClr val="accent3"/>
          </a:fillRef>
          <a:effectRef idx="2">
            <a:schemeClr val="accent3"/>
          </a:effectRef>
          <a:fontRef idx="minor">
            <a:schemeClr val="tx1"/>
          </a:fontRef>
        </p:style>
      </p:cxnSp>
      <p:sp>
        <p:nvSpPr>
          <p:cNvPr id="4" name="Freeform 193"/>
          <p:cNvSpPr>
            <a:spLocks noEditPoints="1" noChangeArrowheads="1"/>
          </p:cNvSpPr>
          <p:nvPr userDrawn="1"/>
        </p:nvSpPr>
        <p:spPr bwMode="auto">
          <a:xfrm>
            <a:off x="453518" y="251242"/>
            <a:ext cx="514350" cy="536565"/>
          </a:xfrm>
          <a:custGeom>
            <a:avLst/>
            <a:gdLst>
              <a:gd name="T0" fmla="*/ 1180 w 2674"/>
              <a:gd name="T1" fmla="*/ 209 h 2622"/>
              <a:gd name="T2" fmla="*/ 951 w 2674"/>
              <a:gd name="T3" fmla="*/ 61 h 2622"/>
              <a:gd name="T4" fmla="*/ 734 w 2674"/>
              <a:gd name="T5" fmla="*/ 1 h 2622"/>
              <a:gd name="T6" fmla="*/ 534 w 2674"/>
              <a:gd name="T7" fmla="*/ 19 h 2622"/>
              <a:gd name="T8" fmla="*/ 359 w 2674"/>
              <a:gd name="T9" fmla="*/ 101 h 2622"/>
              <a:gd name="T10" fmla="*/ 211 w 2674"/>
              <a:gd name="T11" fmla="*/ 236 h 2622"/>
              <a:gd name="T12" fmla="*/ 99 w 2674"/>
              <a:gd name="T13" fmla="*/ 413 h 2622"/>
              <a:gd name="T14" fmla="*/ 26 w 2674"/>
              <a:gd name="T15" fmla="*/ 619 h 2622"/>
              <a:gd name="T16" fmla="*/ 0 w 2674"/>
              <a:gd name="T17" fmla="*/ 842 h 2622"/>
              <a:gd name="T18" fmla="*/ 25 w 2674"/>
              <a:gd name="T19" fmla="*/ 1072 h 2622"/>
              <a:gd name="T20" fmla="*/ 107 w 2674"/>
              <a:gd name="T21" fmla="*/ 1297 h 2622"/>
              <a:gd name="T22" fmla="*/ 331 w 2674"/>
              <a:gd name="T23" fmla="*/ 1639 h 2622"/>
              <a:gd name="T24" fmla="*/ 612 w 2674"/>
              <a:gd name="T25" fmla="*/ 1966 h 2622"/>
              <a:gd name="T26" fmla="*/ 1077 w 2674"/>
              <a:gd name="T27" fmla="*/ 2408 h 2622"/>
              <a:gd name="T28" fmla="*/ 1401 w 2674"/>
              <a:gd name="T29" fmla="*/ 2571 h 2622"/>
              <a:gd name="T30" fmla="*/ 1866 w 2674"/>
              <a:gd name="T31" fmla="*/ 2163 h 2622"/>
              <a:gd name="T32" fmla="*/ 2206 w 2674"/>
              <a:gd name="T33" fmla="*/ 1806 h 2622"/>
              <a:gd name="T34" fmla="*/ 2465 w 2674"/>
              <a:gd name="T35" fmla="*/ 1468 h 2622"/>
              <a:gd name="T36" fmla="*/ 2615 w 2674"/>
              <a:gd name="T37" fmla="*/ 1186 h 2622"/>
              <a:gd name="T38" fmla="*/ 2668 w 2674"/>
              <a:gd name="T39" fmla="*/ 956 h 2622"/>
              <a:gd name="T40" fmla="*/ 2667 w 2674"/>
              <a:gd name="T41" fmla="*/ 728 h 2622"/>
              <a:gd name="T42" fmla="*/ 2617 w 2674"/>
              <a:gd name="T43" fmla="*/ 513 h 2622"/>
              <a:gd name="T44" fmla="*/ 2523 w 2674"/>
              <a:gd name="T45" fmla="*/ 320 h 2622"/>
              <a:gd name="T46" fmla="*/ 2393 w 2674"/>
              <a:gd name="T47" fmla="*/ 163 h 2622"/>
              <a:gd name="T48" fmla="*/ 2231 w 2674"/>
              <a:gd name="T49" fmla="*/ 53 h 2622"/>
              <a:gd name="T50" fmla="*/ 2042 w 2674"/>
              <a:gd name="T51" fmla="*/ 1 h 2622"/>
              <a:gd name="T52" fmla="*/ 1834 w 2674"/>
              <a:gd name="T53" fmla="*/ 21 h 2622"/>
              <a:gd name="T54" fmla="*/ 1610 w 2674"/>
              <a:gd name="T55" fmla="*/ 124 h 2622"/>
              <a:gd name="T56" fmla="*/ 1376 w 2674"/>
              <a:gd name="T57" fmla="*/ 318 h 2622"/>
              <a:gd name="T58" fmla="*/ 2272 w 2674"/>
              <a:gd name="T59" fmla="*/ 1344 h 2622"/>
              <a:gd name="T60" fmla="*/ 2204 w 2674"/>
              <a:gd name="T61" fmla="*/ 1312 h 2622"/>
              <a:gd name="T62" fmla="*/ 2152 w 2674"/>
              <a:gd name="T63" fmla="*/ 1254 h 2622"/>
              <a:gd name="T64" fmla="*/ 1483 w 2674"/>
              <a:gd name="T65" fmla="*/ 1229 h 2622"/>
              <a:gd name="T66" fmla="*/ 1221 w 2674"/>
              <a:gd name="T67" fmla="*/ 1951 h 2622"/>
              <a:gd name="T68" fmla="*/ 1180 w 2674"/>
              <a:gd name="T69" fmla="*/ 1999 h 2622"/>
              <a:gd name="T70" fmla="*/ 1121 w 2674"/>
              <a:gd name="T71" fmla="*/ 1988 h 2622"/>
              <a:gd name="T72" fmla="*/ 815 w 2674"/>
              <a:gd name="T73" fmla="*/ 1158 h 2622"/>
              <a:gd name="T74" fmla="*/ 776 w 2674"/>
              <a:gd name="T75" fmla="*/ 1205 h 2622"/>
              <a:gd name="T76" fmla="*/ 314 w 2674"/>
              <a:gd name="T77" fmla="*/ 1198 h 2622"/>
              <a:gd name="T78" fmla="*/ 288 w 2674"/>
              <a:gd name="T79" fmla="*/ 1130 h 2622"/>
              <a:gd name="T80" fmla="*/ 336 w 2674"/>
              <a:gd name="T81" fmla="*/ 1080 h 2622"/>
              <a:gd name="T82" fmla="*/ 868 w 2674"/>
              <a:gd name="T83" fmla="*/ 338 h 2622"/>
              <a:gd name="T84" fmla="*/ 925 w 2674"/>
              <a:gd name="T85" fmla="*/ 318 h 2622"/>
              <a:gd name="T86" fmla="*/ 970 w 2674"/>
              <a:gd name="T87" fmla="*/ 360 h 2622"/>
              <a:gd name="T88" fmla="*/ 1346 w 2674"/>
              <a:gd name="T89" fmla="*/ 662 h 2622"/>
              <a:gd name="T90" fmla="*/ 1401 w 2674"/>
              <a:gd name="T91" fmla="*/ 640 h 2622"/>
              <a:gd name="T92" fmla="*/ 1449 w 2674"/>
              <a:gd name="T93" fmla="*/ 676 h 2622"/>
              <a:gd name="T94" fmla="*/ 2144 w 2674"/>
              <a:gd name="T95" fmla="*/ 1065 h 2622"/>
              <a:gd name="T96" fmla="*/ 2205 w 2674"/>
              <a:gd name="T97" fmla="*/ 991 h 2622"/>
              <a:gd name="T98" fmla="*/ 2294 w 2674"/>
              <a:gd name="T99" fmla="*/ 956 h 2622"/>
              <a:gd name="T100" fmla="*/ 2398 w 2674"/>
              <a:gd name="T101" fmla="*/ 980 h 2622"/>
              <a:gd name="T102" fmla="*/ 2473 w 2674"/>
              <a:gd name="T103" fmla="*/ 1059 h 2622"/>
              <a:gd name="T104" fmla="*/ 2496 w 2674"/>
              <a:gd name="T105" fmla="*/ 1173 h 2622"/>
              <a:gd name="T106" fmla="*/ 2454 w 2674"/>
              <a:gd name="T107" fmla="*/ 1278 h 2622"/>
              <a:gd name="T108" fmla="*/ 2365 w 2674"/>
              <a:gd name="T109" fmla="*/ 1340 h 2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674" h="2622">
                <a:moveTo>
                  <a:pt x="1337" y="361"/>
                </a:moveTo>
                <a:lnTo>
                  <a:pt x="1337" y="361"/>
                </a:lnTo>
                <a:lnTo>
                  <a:pt x="1297" y="318"/>
                </a:lnTo>
                <a:lnTo>
                  <a:pt x="1258" y="279"/>
                </a:lnTo>
                <a:lnTo>
                  <a:pt x="1219" y="242"/>
                </a:lnTo>
                <a:lnTo>
                  <a:pt x="1180" y="209"/>
                </a:lnTo>
                <a:lnTo>
                  <a:pt x="1141" y="178"/>
                </a:lnTo>
                <a:lnTo>
                  <a:pt x="1103" y="149"/>
                </a:lnTo>
                <a:lnTo>
                  <a:pt x="1064" y="124"/>
                </a:lnTo>
                <a:lnTo>
                  <a:pt x="1026" y="100"/>
                </a:lnTo>
                <a:lnTo>
                  <a:pt x="989" y="79"/>
                </a:lnTo>
                <a:lnTo>
                  <a:pt x="951" y="61"/>
                </a:lnTo>
                <a:lnTo>
                  <a:pt x="913" y="46"/>
                </a:lnTo>
                <a:lnTo>
                  <a:pt x="877" y="32"/>
                </a:lnTo>
                <a:lnTo>
                  <a:pt x="840" y="21"/>
                </a:lnTo>
                <a:lnTo>
                  <a:pt x="805" y="13"/>
                </a:lnTo>
                <a:lnTo>
                  <a:pt x="769" y="6"/>
                </a:lnTo>
                <a:lnTo>
                  <a:pt x="734" y="1"/>
                </a:lnTo>
                <a:lnTo>
                  <a:pt x="699" y="0"/>
                </a:lnTo>
                <a:lnTo>
                  <a:pt x="665" y="0"/>
                </a:lnTo>
                <a:lnTo>
                  <a:pt x="631" y="1"/>
                </a:lnTo>
                <a:lnTo>
                  <a:pt x="598" y="6"/>
                </a:lnTo>
                <a:lnTo>
                  <a:pt x="566" y="11"/>
                </a:lnTo>
                <a:lnTo>
                  <a:pt x="534" y="19"/>
                </a:lnTo>
                <a:lnTo>
                  <a:pt x="503" y="29"/>
                </a:lnTo>
                <a:lnTo>
                  <a:pt x="473" y="40"/>
                </a:lnTo>
                <a:lnTo>
                  <a:pt x="444" y="53"/>
                </a:lnTo>
                <a:lnTo>
                  <a:pt x="414" y="67"/>
                </a:lnTo>
                <a:lnTo>
                  <a:pt x="385" y="83"/>
                </a:lnTo>
                <a:lnTo>
                  <a:pt x="359" y="101"/>
                </a:lnTo>
                <a:lnTo>
                  <a:pt x="332" y="120"/>
                </a:lnTo>
                <a:lnTo>
                  <a:pt x="306" y="140"/>
                </a:lnTo>
                <a:lnTo>
                  <a:pt x="281" y="163"/>
                </a:lnTo>
                <a:lnTo>
                  <a:pt x="257" y="186"/>
                </a:lnTo>
                <a:lnTo>
                  <a:pt x="234" y="210"/>
                </a:lnTo>
                <a:lnTo>
                  <a:pt x="211" y="236"/>
                </a:lnTo>
                <a:lnTo>
                  <a:pt x="190" y="263"/>
                </a:lnTo>
                <a:lnTo>
                  <a:pt x="170" y="291"/>
                </a:lnTo>
                <a:lnTo>
                  <a:pt x="150" y="320"/>
                </a:lnTo>
                <a:lnTo>
                  <a:pt x="132" y="350"/>
                </a:lnTo>
                <a:lnTo>
                  <a:pt x="115" y="381"/>
                </a:lnTo>
                <a:lnTo>
                  <a:pt x="99" y="413"/>
                </a:lnTo>
                <a:lnTo>
                  <a:pt x="83" y="445"/>
                </a:lnTo>
                <a:lnTo>
                  <a:pt x="70" y="478"/>
                </a:lnTo>
                <a:lnTo>
                  <a:pt x="57" y="513"/>
                </a:lnTo>
                <a:lnTo>
                  <a:pt x="46" y="546"/>
                </a:lnTo>
                <a:lnTo>
                  <a:pt x="36" y="583"/>
                </a:lnTo>
                <a:lnTo>
                  <a:pt x="26" y="619"/>
                </a:lnTo>
                <a:lnTo>
                  <a:pt x="19" y="655"/>
                </a:lnTo>
                <a:lnTo>
                  <a:pt x="13" y="691"/>
                </a:lnTo>
                <a:lnTo>
                  <a:pt x="7" y="728"/>
                </a:lnTo>
                <a:lnTo>
                  <a:pt x="4" y="766"/>
                </a:lnTo>
                <a:lnTo>
                  <a:pt x="1" y="804"/>
                </a:lnTo>
                <a:lnTo>
                  <a:pt x="0" y="842"/>
                </a:lnTo>
                <a:lnTo>
                  <a:pt x="1" y="880"/>
                </a:lnTo>
                <a:lnTo>
                  <a:pt x="3" y="919"/>
                </a:lnTo>
                <a:lnTo>
                  <a:pt x="6" y="956"/>
                </a:lnTo>
                <a:lnTo>
                  <a:pt x="11" y="995"/>
                </a:lnTo>
                <a:lnTo>
                  <a:pt x="18" y="1034"/>
                </a:lnTo>
                <a:lnTo>
                  <a:pt x="25" y="1072"/>
                </a:lnTo>
                <a:lnTo>
                  <a:pt x="35" y="1109"/>
                </a:lnTo>
                <a:lnTo>
                  <a:pt x="46" y="1148"/>
                </a:lnTo>
                <a:lnTo>
                  <a:pt x="58" y="1186"/>
                </a:lnTo>
                <a:lnTo>
                  <a:pt x="74" y="1223"/>
                </a:lnTo>
                <a:lnTo>
                  <a:pt x="90" y="1260"/>
                </a:lnTo>
                <a:lnTo>
                  <a:pt x="107" y="1297"/>
                </a:lnTo>
                <a:lnTo>
                  <a:pt x="139" y="1354"/>
                </a:lnTo>
                <a:lnTo>
                  <a:pt x="172" y="1411"/>
                </a:lnTo>
                <a:lnTo>
                  <a:pt x="209" y="1468"/>
                </a:lnTo>
                <a:lnTo>
                  <a:pt x="247" y="1525"/>
                </a:lnTo>
                <a:lnTo>
                  <a:pt x="288" y="1582"/>
                </a:lnTo>
                <a:lnTo>
                  <a:pt x="331" y="1639"/>
                </a:lnTo>
                <a:lnTo>
                  <a:pt x="374" y="1696"/>
                </a:lnTo>
                <a:lnTo>
                  <a:pt x="420" y="1752"/>
                </a:lnTo>
                <a:lnTo>
                  <a:pt x="467" y="1806"/>
                </a:lnTo>
                <a:lnTo>
                  <a:pt x="514" y="1860"/>
                </a:lnTo>
                <a:lnTo>
                  <a:pt x="563" y="1914"/>
                </a:lnTo>
                <a:lnTo>
                  <a:pt x="612" y="1966"/>
                </a:lnTo>
                <a:lnTo>
                  <a:pt x="662" y="2017"/>
                </a:lnTo>
                <a:lnTo>
                  <a:pt x="710" y="2067"/>
                </a:lnTo>
                <a:lnTo>
                  <a:pt x="808" y="2163"/>
                </a:lnTo>
                <a:lnTo>
                  <a:pt x="902" y="2252"/>
                </a:lnTo>
                <a:lnTo>
                  <a:pt x="993" y="2334"/>
                </a:lnTo>
                <a:lnTo>
                  <a:pt x="1077" y="2408"/>
                </a:lnTo>
                <a:lnTo>
                  <a:pt x="1153" y="2473"/>
                </a:lnTo>
                <a:lnTo>
                  <a:pt x="1218" y="2527"/>
                </a:lnTo>
                <a:lnTo>
                  <a:pt x="1272" y="2571"/>
                </a:lnTo>
                <a:lnTo>
                  <a:pt x="1336" y="2622"/>
                </a:lnTo>
                <a:lnTo>
                  <a:pt x="1337" y="2622"/>
                </a:lnTo>
                <a:lnTo>
                  <a:pt x="1401" y="2571"/>
                </a:lnTo>
                <a:lnTo>
                  <a:pt x="1456" y="2527"/>
                </a:lnTo>
                <a:lnTo>
                  <a:pt x="1521" y="2473"/>
                </a:lnTo>
                <a:lnTo>
                  <a:pt x="1597" y="2408"/>
                </a:lnTo>
                <a:lnTo>
                  <a:pt x="1681" y="2334"/>
                </a:lnTo>
                <a:lnTo>
                  <a:pt x="1771" y="2252"/>
                </a:lnTo>
                <a:lnTo>
                  <a:pt x="1866" y="2163"/>
                </a:lnTo>
                <a:lnTo>
                  <a:pt x="1963" y="2067"/>
                </a:lnTo>
                <a:lnTo>
                  <a:pt x="2013" y="2017"/>
                </a:lnTo>
                <a:lnTo>
                  <a:pt x="2062" y="1966"/>
                </a:lnTo>
                <a:lnTo>
                  <a:pt x="2110" y="1914"/>
                </a:lnTo>
                <a:lnTo>
                  <a:pt x="2159" y="1860"/>
                </a:lnTo>
                <a:lnTo>
                  <a:pt x="2206" y="1806"/>
                </a:lnTo>
                <a:lnTo>
                  <a:pt x="2254" y="1752"/>
                </a:lnTo>
                <a:lnTo>
                  <a:pt x="2300" y="1696"/>
                </a:lnTo>
                <a:lnTo>
                  <a:pt x="2344" y="1639"/>
                </a:lnTo>
                <a:lnTo>
                  <a:pt x="2386" y="1582"/>
                </a:lnTo>
                <a:lnTo>
                  <a:pt x="2427" y="1525"/>
                </a:lnTo>
                <a:lnTo>
                  <a:pt x="2465" y="1468"/>
                </a:lnTo>
                <a:lnTo>
                  <a:pt x="2501" y="1411"/>
                </a:lnTo>
                <a:lnTo>
                  <a:pt x="2536" y="1354"/>
                </a:lnTo>
                <a:lnTo>
                  <a:pt x="2566" y="1297"/>
                </a:lnTo>
                <a:lnTo>
                  <a:pt x="2585" y="1260"/>
                </a:lnTo>
                <a:lnTo>
                  <a:pt x="2600" y="1223"/>
                </a:lnTo>
                <a:lnTo>
                  <a:pt x="2615" y="1186"/>
                </a:lnTo>
                <a:lnTo>
                  <a:pt x="2628" y="1148"/>
                </a:lnTo>
                <a:lnTo>
                  <a:pt x="2639" y="1109"/>
                </a:lnTo>
                <a:lnTo>
                  <a:pt x="2649" y="1072"/>
                </a:lnTo>
                <a:lnTo>
                  <a:pt x="2657" y="1034"/>
                </a:lnTo>
                <a:lnTo>
                  <a:pt x="2662" y="995"/>
                </a:lnTo>
                <a:lnTo>
                  <a:pt x="2668" y="956"/>
                </a:lnTo>
                <a:lnTo>
                  <a:pt x="2671" y="919"/>
                </a:lnTo>
                <a:lnTo>
                  <a:pt x="2674" y="880"/>
                </a:lnTo>
                <a:lnTo>
                  <a:pt x="2674" y="842"/>
                </a:lnTo>
                <a:lnTo>
                  <a:pt x="2672" y="804"/>
                </a:lnTo>
                <a:lnTo>
                  <a:pt x="2671" y="766"/>
                </a:lnTo>
                <a:lnTo>
                  <a:pt x="2667" y="728"/>
                </a:lnTo>
                <a:lnTo>
                  <a:pt x="2661" y="691"/>
                </a:lnTo>
                <a:lnTo>
                  <a:pt x="2655" y="655"/>
                </a:lnTo>
                <a:lnTo>
                  <a:pt x="2647" y="619"/>
                </a:lnTo>
                <a:lnTo>
                  <a:pt x="2639" y="583"/>
                </a:lnTo>
                <a:lnTo>
                  <a:pt x="2628" y="546"/>
                </a:lnTo>
                <a:lnTo>
                  <a:pt x="2617" y="513"/>
                </a:lnTo>
                <a:lnTo>
                  <a:pt x="2604" y="478"/>
                </a:lnTo>
                <a:lnTo>
                  <a:pt x="2590" y="445"/>
                </a:lnTo>
                <a:lnTo>
                  <a:pt x="2575" y="413"/>
                </a:lnTo>
                <a:lnTo>
                  <a:pt x="2560" y="381"/>
                </a:lnTo>
                <a:lnTo>
                  <a:pt x="2541" y="350"/>
                </a:lnTo>
                <a:lnTo>
                  <a:pt x="2523" y="320"/>
                </a:lnTo>
                <a:lnTo>
                  <a:pt x="2504" y="291"/>
                </a:lnTo>
                <a:lnTo>
                  <a:pt x="2484" y="263"/>
                </a:lnTo>
                <a:lnTo>
                  <a:pt x="2462" y="236"/>
                </a:lnTo>
                <a:lnTo>
                  <a:pt x="2440" y="210"/>
                </a:lnTo>
                <a:lnTo>
                  <a:pt x="2418" y="186"/>
                </a:lnTo>
                <a:lnTo>
                  <a:pt x="2393" y="163"/>
                </a:lnTo>
                <a:lnTo>
                  <a:pt x="2368" y="140"/>
                </a:lnTo>
                <a:lnTo>
                  <a:pt x="2343" y="120"/>
                </a:lnTo>
                <a:lnTo>
                  <a:pt x="2316" y="101"/>
                </a:lnTo>
                <a:lnTo>
                  <a:pt x="2288" y="83"/>
                </a:lnTo>
                <a:lnTo>
                  <a:pt x="2261" y="67"/>
                </a:lnTo>
                <a:lnTo>
                  <a:pt x="2231" y="53"/>
                </a:lnTo>
                <a:lnTo>
                  <a:pt x="2201" y="40"/>
                </a:lnTo>
                <a:lnTo>
                  <a:pt x="2170" y="29"/>
                </a:lnTo>
                <a:lnTo>
                  <a:pt x="2140" y="19"/>
                </a:lnTo>
                <a:lnTo>
                  <a:pt x="2108" y="11"/>
                </a:lnTo>
                <a:lnTo>
                  <a:pt x="2076" y="6"/>
                </a:lnTo>
                <a:lnTo>
                  <a:pt x="2042" y="1"/>
                </a:lnTo>
                <a:lnTo>
                  <a:pt x="2009" y="0"/>
                </a:lnTo>
                <a:lnTo>
                  <a:pt x="1976" y="0"/>
                </a:lnTo>
                <a:lnTo>
                  <a:pt x="1941" y="1"/>
                </a:lnTo>
                <a:lnTo>
                  <a:pt x="1905" y="6"/>
                </a:lnTo>
                <a:lnTo>
                  <a:pt x="1870" y="13"/>
                </a:lnTo>
                <a:lnTo>
                  <a:pt x="1834" y="21"/>
                </a:lnTo>
                <a:lnTo>
                  <a:pt x="1798" y="32"/>
                </a:lnTo>
                <a:lnTo>
                  <a:pt x="1760" y="46"/>
                </a:lnTo>
                <a:lnTo>
                  <a:pt x="1723" y="61"/>
                </a:lnTo>
                <a:lnTo>
                  <a:pt x="1685" y="79"/>
                </a:lnTo>
                <a:lnTo>
                  <a:pt x="1648" y="100"/>
                </a:lnTo>
                <a:lnTo>
                  <a:pt x="1610" y="124"/>
                </a:lnTo>
                <a:lnTo>
                  <a:pt x="1571" y="149"/>
                </a:lnTo>
                <a:lnTo>
                  <a:pt x="1532" y="178"/>
                </a:lnTo>
                <a:lnTo>
                  <a:pt x="1495" y="209"/>
                </a:lnTo>
                <a:lnTo>
                  <a:pt x="1454" y="242"/>
                </a:lnTo>
                <a:lnTo>
                  <a:pt x="1415" y="279"/>
                </a:lnTo>
                <a:lnTo>
                  <a:pt x="1376" y="318"/>
                </a:lnTo>
                <a:lnTo>
                  <a:pt x="1337" y="361"/>
                </a:lnTo>
                <a:close/>
                <a:moveTo>
                  <a:pt x="2311" y="1349"/>
                </a:moveTo>
                <a:lnTo>
                  <a:pt x="2311" y="1349"/>
                </a:lnTo>
                <a:lnTo>
                  <a:pt x="2297" y="1349"/>
                </a:lnTo>
                <a:lnTo>
                  <a:pt x="2284" y="1347"/>
                </a:lnTo>
                <a:lnTo>
                  <a:pt x="2272" y="1344"/>
                </a:lnTo>
                <a:lnTo>
                  <a:pt x="2259" y="1342"/>
                </a:lnTo>
                <a:lnTo>
                  <a:pt x="2247" y="1337"/>
                </a:lnTo>
                <a:lnTo>
                  <a:pt x="2236" y="1332"/>
                </a:lnTo>
                <a:lnTo>
                  <a:pt x="2224" y="1326"/>
                </a:lnTo>
                <a:lnTo>
                  <a:pt x="2213" y="1319"/>
                </a:lnTo>
                <a:lnTo>
                  <a:pt x="2204" y="1312"/>
                </a:lnTo>
                <a:lnTo>
                  <a:pt x="2192" y="1304"/>
                </a:lnTo>
                <a:lnTo>
                  <a:pt x="2184" y="1296"/>
                </a:lnTo>
                <a:lnTo>
                  <a:pt x="2176" y="1286"/>
                </a:lnTo>
                <a:lnTo>
                  <a:pt x="2167" y="1276"/>
                </a:lnTo>
                <a:lnTo>
                  <a:pt x="2159" y="1265"/>
                </a:lnTo>
                <a:lnTo>
                  <a:pt x="2152" y="1254"/>
                </a:lnTo>
                <a:lnTo>
                  <a:pt x="2147" y="1243"/>
                </a:lnTo>
                <a:lnTo>
                  <a:pt x="1521" y="1243"/>
                </a:lnTo>
                <a:lnTo>
                  <a:pt x="1510" y="1241"/>
                </a:lnTo>
                <a:lnTo>
                  <a:pt x="1500" y="1239"/>
                </a:lnTo>
                <a:lnTo>
                  <a:pt x="1492" y="1235"/>
                </a:lnTo>
                <a:lnTo>
                  <a:pt x="1483" y="1229"/>
                </a:lnTo>
                <a:lnTo>
                  <a:pt x="1476" y="1222"/>
                </a:lnTo>
                <a:lnTo>
                  <a:pt x="1470" y="1215"/>
                </a:lnTo>
                <a:lnTo>
                  <a:pt x="1464" y="1205"/>
                </a:lnTo>
                <a:lnTo>
                  <a:pt x="1461" y="1196"/>
                </a:lnTo>
                <a:lnTo>
                  <a:pt x="1404" y="983"/>
                </a:lnTo>
                <a:lnTo>
                  <a:pt x="1221" y="1951"/>
                </a:lnTo>
                <a:lnTo>
                  <a:pt x="1218" y="1962"/>
                </a:lnTo>
                <a:lnTo>
                  <a:pt x="1214" y="1973"/>
                </a:lnTo>
                <a:lnTo>
                  <a:pt x="1207" y="1981"/>
                </a:lnTo>
                <a:lnTo>
                  <a:pt x="1200" y="1989"/>
                </a:lnTo>
                <a:lnTo>
                  <a:pt x="1190" y="1995"/>
                </a:lnTo>
                <a:lnTo>
                  <a:pt x="1180" y="1999"/>
                </a:lnTo>
                <a:lnTo>
                  <a:pt x="1171" y="2002"/>
                </a:lnTo>
                <a:lnTo>
                  <a:pt x="1160" y="2003"/>
                </a:lnTo>
                <a:lnTo>
                  <a:pt x="1148" y="2002"/>
                </a:lnTo>
                <a:lnTo>
                  <a:pt x="1139" y="1999"/>
                </a:lnTo>
                <a:lnTo>
                  <a:pt x="1129" y="1994"/>
                </a:lnTo>
                <a:lnTo>
                  <a:pt x="1121" y="1988"/>
                </a:lnTo>
                <a:lnTo>
                  <a:pt x="1114" y="1980"/>
                </a:lnTo>
                <a:lnTo>
                  <a:pt x="1107" y="1970"/>
                </a:lnTo>
                <a:lnTo>
                  <a:pt x="1103" y="1960"/>
                </a:lnTo>
                <a:lnTo>
                  <a:pt x="1100" y="1949"/>
                </a:lnTo>
                <a:lnTo>
                  <a:pt x="905" y="726"/>
                </a:lnTo>
                <a:lnTo>
                  <a:pt x="815" y="1158"/>
                </a:lnTo>
                <a:lnTo>
                  <a:pt x="812" y="1169"/>
                </a:lnTo>
                <a:lnTo>
                  <a:pt x="808" y="1179"/>
                </a:lnTo>
                <a:lnTo>
                  <a:pt x="801" y="1187"/>
                </a:lnTo>
                <a:lnTo>
                  <a:pt x="794" y="1196"/>
                </a:lnTo>
                <a:lnTo>
                  <a:pt x="786" y="1201"/>
                </a:lnTo>
                <a:lnTo>
                  <a:pt x="776" y="1205"/>
                </a:lnTo>
                <a:lnTo>
                  <a:pt x="766" y="1208"/>
                </a:lnTo>
                <a:lnTo>
                  <a:pt x="755" y="1210"/>
                </a:lnTo>
                <a:lnTo>
                  <a:pt x="349" y="1210"/>
                </a:lnTo>
                <a:lnTo>
                  <a:pt x="336" y="1208"/>
                </a:lnTo>
                <a:lnTo>
                  <a:pt x="324" y="1204"/>
                </a:lnTo>
                <a:lnTo>
                  <a:pt x="314" y="1198"/>
                </a:lnTo>
                <a:lnTo>
                  <a:pt x="304" y="1190"/>
                </a:lnTo>
                <a:lnTo>
                  <a:pt x="298" y="1180"/>
                </a:lnTo>
                <a:lnTo>
                  <a:pt x="292" y="1169"/>
                </a:lnTo>
                <a:lnTo>
                  <a:pt x="288" y="1157"/>
                </a:lnTo>
                <a:lnTo>
                  <a:pt x="286" y="1144"/>
                </a:lnTo>
                <a:lnTo>
                  <a:pt x="288" y="1130"/>
                </a:lnTo>
                <a:lnTo>
                  <a:pt x="292" y="1118"/>
                </a:lnTo>
                <a:lnTo>
                  <a:pt x="298" y="1107"/>
                </a:lnTo>
                <a:lnTo>
                  <a:pt x="304" y="1097"/>
                </a:lnTo>
                <a:lnTo>
                  <a:pt x="314" y="1090"/>
                </a:lnTo>
                <a:lnTo>
                  <a:pt x="324" y="1083"/>
                </a:lnTo>
                <a:lnTo>
                  <a:pt x="336" y="1080"/>
                </a:lnTo>
                <a:lnTo>
                  <a:pt x="349" y="1079"/>
                </a:lnTo>
                <a:lnTo>
                  <a:pt x="705" y="1079"/>
                </a:lnTo>
                <a:lnTo>
                  <a:pt x="852" y="368"/>
                </a:lnTo>
                <a:lnTo>
                  <a:pt x="855" y="357"/>
                </a:lnTo>
                <a:lnTo>
                  <a:pt x="861" y="348"/>
                </a:lnTo>
                <a:lnTo>
                  <a:pt x="868" y="338"/>
                </a:lnTo>
                <a:lnTo>
                  <a:pt x="874" y="331"/>
                </a:lnTo>
                <a:lnTo>
                  <a:pt x="883" y="324"/>
                </a:lnTo>
                <a:lnTo>
                  <a:pt x="893" y="320"/>
                </a:lnTo>
                <a:lnTo>
                  <a:pt x="904" y="317"/>
                </a:lnTo>
                <a:lnTo>
                  <a:pt x="913" y="317"/>
                </a:lnTo>
                <a:lnTo>
                  <a:pt x="925" y="318"/>
                </a:lnTo>
                <a:lnTo>
                  <a:pt x="936" y="321"/>
                </a:lnTo>
                <a:lnTo>
                  <a:pt x="944" y="327"/>
                </a:lnTo>
                <a:lnTo>
                  <a:pt x="952" y="332"/>
                </a:lnTo>
                <a:lnTo>
                  <a:pt x="961" y="341"/>
                </a:lnTo>
                <a:lnTo>
                  <a:pt x="966" y="350"/>
                </a:lnTo>
                <a:lnTo>
                  <a:pt x="970" y="360"/>
                </a:lnTo>
                <a:lnTo>
                  <a:pt x="973" y="371"/>
                </a:lnTo>
                <a:lnTo>
                  <a:pt x="1166" y="1578"/>
                </a:lnTo>
                <a:lnTo>
                  <a:pt x="1333" y="691"/>
                </a:lnTo>
                <a:lnTo>
                  <a:pt x="1336" y="681"/>
                </a:lnTo>
                <a:lnTo>
                  <a:pt x="1340" y="671"/>
                </a:lnTo>
                <a:lnTo>
                  <a:pt x="1346" y="662"/>
                </a:lnTo>
                <a:lnTo>
                  <a:pt x="1353" y="655"/>
                </a:lnTo>
                <a:lnTo>
                  <a:pt x="1361" y="648"/>
                </a:lnTo>
                <a:lnTo>
                  <a:pt x="1371" y="644"/>
                </a:lnTo>
                <a:lnTo>
                  <a:pt x="1381" y="641"/>
                </a:lnTo>
                <a:lnTo>
                  <a:pt x="1390" y="640"/>
                </a:lnTo>
                <a:lnTo>
                  <a:pt x="1401" y="640"/>
                </a:lnTo>
                <a:lnTo>
                  <a:pt x="1411" y="642"/>
                </a:lnTo>
                <a:lnTo>
                  <a:pt x="1421" y="646"/>
                </a:lnTo>
                <a:lnTo>
                  <a:pt x="1429" y="652"/>
                </a:lnTo>
                <a:lnTo>
                  <a:pt x="1438" y="659"/>
                </a:lnTo>
                <a:lnTo>
                  <a:pt x="1443" y="667"/>
                </a:lnTo>
                <a:lnTo>
                  <a:pt x="1449" y="676"/>
                </a:lnTo>
                <a:lnTo>
                  <a:pt x="1453" y="687"/>
                </a:lnTo>
                <a:lnTo>
                  <a:pt x="1567" y="1112"/>
                </a:lnTo>
                <a:lnTo>
                  <a:pt x="2129" y="1112"/>
                </a:lnTo>
                <a:lnTo>
                  <a:pt x="2133" y="1096"/>
                </a:lnTo>
                <a:lnTo>
                  <a:pt x="2138" y="1080"/>
                </a:lnTo>
                <a:lnTo>
                  <a:pt x="2144" y="1065"/>
                </a:lnTo>
                <a:lnTo>
                  <a:pt x="2152" y="1050"/>
                </a:lnTo>
                <a:lnTo>
                  <a:pt x="2161" y="1037"/>
                </a:lnTo>
                <a:lnTo>
                  <a:pt x="2170" y="1023"/>
                </a:lnTo>
                <a:lnTo>
                  <a:pt x="2181" y="1012"/>
                </a:lnTo>
                <a:lnTo>
                  <a:pt x="2192" y="1001"/>
                </a:lnTo>
                <a:lnTo>
                  <a:pt x="2205" y="991"/>
                </a:lnTo>
                <a:lnTo>
                  <a:pt x="2218" y="982"/>
                </a:lnTo>
                <a:lnTo>
                  <a:pt x="2231" y="975"/>
                </a:lnTo>
                <a:lnTo>
                  <a:pt x="2247" y="968"/>
                </a:lnTo>
                <a:lnTo>
                  <a:pt x="2262" y="963"/>
                </a:lnTo>
                <a:lnTo>
                  <a:pt x="2277" y="959"/>
                </a:lnTo>
                <a:lnTo>
                  <a:pt x="2294" y="956"/>
                </a:lnTo>
                <a:lnTo>
                  <a:pt x="2311" y="956"/>
                </a:lnTo>
                <a:lnTo>
                  <a:pt x="2329" y="956"/>
                </a:lnTo>
                <a:lnTo>
                  <a:pt x="2348" y="961"/>
                </a:lnTo>
                <a:lnTo>
                  <a:pt x="2365" y="965"/>
                </a:lnTo>
                <a:lnTo>
                  <a:pt x="2383" y="972"/>
                </a:lnTo>
                <a:lnTo>
                  <a:pt x="2398" y="980"/>
                </a:lnTo>
                <a:lnTo>
                  <a:pt x="2414" y="990"/>
                </a:lnTo>
                <a:lnTo>
                  <a:pt x="2429" y="1001"/>
                </a:lnTo>
                <a:lnTo>
                  <a:pt x="2441" y="1013"/>
                </a:lnTo>
                <a:lnTo>
                  <a:pt x="2454" y="1027"/>
                </a:lnTo>
                <a:lnTo>
                  <a:pt x="2465" y="1043"/>
                </a:lnTo>
                <a:lnTo>
                  <a:pt x="2473" y="1059"/>
                </a:lnTo>
                <a:lnTo>
                  <a:pt x="2482" y="1076"/>
                </a:lnTo>
                <a:lnTo>
                  <a:pt x="2487" y="1094"/>
                </a:lnTo>
                <a:lnTo>
                  <a:pt x="2493" y="1114"/>
                </a:lnTo>
                <a:lnTo>
                  <a:pt x="2496" y="1133"/>
                </a:lnTo>
                <a:lnTo>
                  <a:pt x="2496" y="1153"/>
                </a:lnTo>
                <a:lnTo>
                  <a:pt x="2496" y="1173"/>
                </a:lnTo>
                <a:lnTo>
                  <a:pt x="2493" y="1193"/>
                </a:lnTo>
                <a:lnTo>
                  <a:pt x="2487" y="1211"/>
                </a:lnTo>
                <a:lnTo>
                  <a:pt x="2482" y="1229"/>
                </a:lnTo>
                <a:lnTo>
                  <a:pt x="2473" y="1246"/>
                </a:lnTo>
                <a:lnTo>
                  <a:pt x="2464" y="1262"/>
                </a:lnTo>
                <a:lnTo>
                  <a:pt x="2454" y="1278"/>
                </a:lnTo>
                <a:lnTo>
                  <a:pt x="2441" y="1292"/>
                </a:lnTo>
                <a:lnTo>
                  <a:pt x="2429" y="1304"/>
                </a:lnTo>
                <a:lnTo>
                  <a:pt x="2414" y="1315"/>
                </a:lnTo>
                <a:lnTo>
                  <a:pt x="2398" y="1325"/>
                </a:lnTo>
                <a:lnTo>
                  <a:pt x="2383" y="1333"/>
                </a:lnTo>
                <a:lnTo>
                  <a:pt x="2365" y="1340"/>
                </a:lnTo>
                <a:lnTo>
                  <a:pt x="2348" y="1344"/>
                </a:lnTo>
                <a:lnTo>
                  <a:pt x="2329" y="1349"/>
                </a:lnTo>
                <a:lnTo>
                  <a:pt x="2311" y="1349"/>
                </a:lnTo>
                <a:close/>
              </a:path>
            </a:pathLst>
          </a:custGeom>
          <a:solidFill>
            <a:srgbClr val="D3322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a:p>
        </p:txBody>
      </p:sp>
    </p:spTree>
    <p:extLst>
      <p:ext uri="{BB962C8B-B14F-4D97-AF65-F5344CB8AC3E}">
        <p14:creationId xmlns:p14="http://schemas.microsoft.com/office/powerpoint/2010/main" val="30839285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65927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B2CD2D15-09EF-C547-AC14-4E4C1AD137B7}" type="datetimeFigureOut">
              <a:rPr kumimoji="1" lang="zh-CN" altLang="en-US" smtClean="0"/>
              <a:t>2023/7/16</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DB4B2532-8765-C14E-98DB-DDE8968C7304}" type="slidenum">
              <a:rPr kumimoji="1" lang="zh-CN" altLang="en-US" smtClean="0"/>
              <a:t>‹#›</a:t>
            </a:fld>
            <a:endParaRPr kumimoji="1" lang="zh-CN" altLang="en-US"/>
          </a:p>
        </p:txBody>
      </p:sp>
    </p:spTree>
    <p:extLst>
      <p:ext uri="{BB962C8B-B14F-4D97-AF65-F5344CB8AC3E}">
        <p14:creationId xmlns:p14="http://schemas.microsoft.com/office/powerpoint/2010/main" val="27079678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9927968"/>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2" y="-11631"/>
            <a:ext cx="12192000" cy="6858000"/>
          </a:xfrm>
          <a:prstGeom prst="rect">
            <a:avLst/>
          </a:prstGeom>
          <a:ln>
            <a:solidFill>
              <a:srgbClr val="25B4CC"/>
            </a:solidFill>
          </a:ln>
        </p:spPr>
      </p:pic>
      <p:sp>
        <p:nvSpPr>
          <p:cNvPr id="38" name="矩形 37"/>
          <p:cNvSpPr/>
          <p:nvPr/>
        </p:nvSpPr>
        <p:spPr>
          <a:xfrm>
            <a:off x="-18288" y="2723200"/>
            <a:ext cx="8557846" cy="1665920"/>
          </a:xfrm>
          <a:prstGeom prst="rect">
            <a:avLst/>
          </a:prstGeom>
          <a:solidFill>
            <a:schemeClr val="tx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solidFill>
                  <a:prstClr val="black"/>
                </a:solidFill>
              </a:ln>
              <a:solidFill>
                <a:prstClr val="white"/>
              </a:solidFill>
              <a:effectLst/>
              <a:uLnTx/>
              <a:uFillTx/>
              <a:latin typeface="Calibri"/>
              <a:ea typeface="微软雅黑"/>
              <a:cs typeface="+mn-ea"/>
              <a:sym typeface="+mn-lt"/>
            </a:endParaRPr>
          </a:p>
        </p:txBody>
      </p:sp>
      <p:pic>
        <p:nvPicPr>
          <p:cNvPr id="8" name="图片 7">
            <a:extLst>
              <a:ext uri="{FF2B5EF4-FFF2-40B4-BE49-F238E27FC236}">
                <a16:creationId xmlns:a16="http://schemas.microsoft.com/office/drawing/2014/main" id="{41BC6BAF-8043-4593-90D2-6A544B89E934}"/>
              </a:ext>
            </a:extLst>
          </p:cNvPr>
          <p:cNvPicPr>
            <a:picLocks noChangeAspect="1"/>
          </p:cNvPicPr>
          <p:nvPr/>
        </p:nvPicPr>
        <p:blipFill>
          <a:blip r:embed="rId3"/>
          <a:stretch>
            <a:fillRect/>
          </a:stretch>
        </p:blipFill>
        <p:spPr>
          <a:xfrm>
            <a:off x="6337534" y="1328658"/>
            <a:ext cx="1762889" cy="4200684"/>
          </a:xfrm>
          <a:prstGeom prst="rect">
            <a:avLst/>
          </a:prstGeom>
        </p:spPr>
      </p:pic>
      <p:grpSp>
        <p:nvGrpSpPr>
          <p:cNvPr id="14" name="组合 13">
            <a:extLst>
              <a:ext uri="{FF2B5EF4-FFF2-40B4-BE49-F238E27FC236}">
                <a16:creationId xmlns:a16="http://schemas.microsoft.com/office/drawing/2014/main" id="{CE8F36DD-E1A0-4D6F-810F-5DECDB0CED43}"/>
              </a:ext>
            </a:extLst>
          </p:cNvPr>
          <p:cNvGrpSpPr/>
          <p:nvPr/>
        </p:nvGrpSpPr>
        <p:grpSpPr>
          <a:xfrm>
            <a:off x="546702" y="1385844"/>
            <a:ext cx="6911232" cy="554041"/>
            <a:chOff x="3978364" y="5593886"/>
            <a:chExt cx="6911232" cy="554041"/>
          </a:xfrm>
        </p:grpSpPr>
        <p:sp>
          <p:nvSpPr>
            <p:cNvPr id="15" name="文本框 14">
              <a:extLst>
                <a:ext uri="{FF2B5EF4-FFF2-40B4-BE49-F238E27FC236}">
                  <a16:creationId xmlns:a16="http://schemas.microsoft.com/office/drawing/2014/main" id="{19B66C99-1C61-465B-9455-232C0BC69826}"/>
                </a:ext>
              </a:extLst>
            </p:cNvPr>
            <p:cNvSpPr txBox="1"/>
            <p:nvPr/>
          </p:nvSpPr>
          <p:spPr>
            <a:xfrm>
              <a:off x="6401525" y="5778595"/>
              <a:ext cx="448807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DFDFDF"/>
                  </a:solidFill>
                  <a:effectLst/>
                  <a:uLnTx/>
                  <a:uFillTx/>
                  <a:latin typeface="Calibri"/>
                  <a:ea typeface="微软雅黑"/>
                  <a:cs typeface="+mn-ea"/>
                  <a:sym typeface="+mn-lt"/>
                </a:rPr>
                <a:t> </a:t>
              </a:r>
              <a:r>
                <a:rPr kumimoji="0" lang="en-US" altLang="zh-CN" sz="1800" b="0" i="0" u="none" strike="noStrike" kern="1200" cap="none" spc="300" normalizeH="0" baseline="0" noProof="0" dirty="0">
                  <a:ln>
                    <a:noFill/>
                  </a:ln>
                  <a:solidFill>
                    <a:srgbClr val="DFDFDF"/>
                  </a:solidFill>
                  <a:effectLst/>
                  <a:uLnTx/>
                  <a:uFillTx/>
                  <a:latin typeface="Calibri"/>
                  <a:ea typeface="微软雅黑"/>
                  <a:cs typeface="+mn-ea"/>
                  <a:sym typeface="+mn-lt"/>
                </a:rPr>
                <a:t>Intravascular OCT</a:t>
              </a:r>
              <a:endParaRPr kumimoji="0" lang="zh-CN" altLang="en-US" sz="1800" b="0" i="0" u="none" strike="noStrike" kern="1200" cap="none" spc="300" normalizeH="0" baseline="0" noProof="0" dirty="0">
                <a:ln>
                  <a:noFill/>
                </a:ln>
                <a:solidFill>
                  <a:srgbClr val="DFDFDF"/>
                </a:solidFill>
                <a:effectLst/>
                <a:uLnTx/>
                <a:uFillTx/>
                <a:latin typeface="Calibri"/>
                <a:ea typeface="微软雅黑"/>
                <a:cs typeface="+mn-ea"/>
                <a:sym typeface="+mn-lt"/>
              </a:endParaRPr>
            </a:p>
          </p:txBody>
        </p:sp>
        <p:pic>
          <p:nvPicPr>
            <p:cNvPr id="16" name="图片 15">
              <a:extLst>
                <a:ext uri="{FF2B5EF4-FFF2-40B4-BE49-F238E27FC236}">
                  <a16:creationId xmlns:a16="http://schemas.microsoft.com/office/drawing/2014/main" id="{62540230-FE5C-4276-8747-B21547E91C10}"/>
                </a:ext>
              </a:extLst>
            </p:cNvPr>
            <p:cNvPicPr>
              <a:picLocks noChangeAspect="1"/>
            </p:cNvPicPr>
            <p:nvPr/>
          </p:nvPicPr>
          <p:blipFill>
            <a:blip r:embed="rId4"/>
            <a:stretch>
              <a:fillRect/>
            </a:stretch>
          </p:blipFill>
          <p:spPr>
            <a:xfrm>
              <a:off x="3978364" y="5593886"/>
              <a:ext cx="2534480" cy="497623"/>
            </a:xfrm>
            <a:prstGeom prst="rect">
              <a:avLst/>
            </a:prstGeom>
          </p:spPr>
        </p:pic>
      </p:grpSp>
      <p:sp>
        <p:nvSpPr>
          <p:cNvPr id="18" name="TextBox 3"/>
          <p:cNvSpPr txBox="1"/>
          <p:nvPr/>
        </p:nvSpPr>
        <p:spPr>
          <a:xfrm>
            <a:off x="108226" y="2796640"/>
            <a:ext cx="6543435"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prstClr val="white"/>
                </a:solidFill>
                <a:effectLst/>
                <a:uLnTx/>
                <a:uFillTx/>
                <a:latin typeface="Calibri"/>
                <a:ea typeface="微软雅黑"/>
                <a:cs typeface="+mn-ea"/>
                <a:sym typeface="+mn-lt"/>
              </a:rPr>
              <a:t>Case Report: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prstClr val="white"/>
                </a:solidFill>
                <a:effectLst/>
                <a:uLnTx/>
                <a:uFillTx/>
                <a:latin typeface="Calibri"/>
                <a:ea typeface="微软雅黑"/>
                <a:cs typeface="+mn-ea"/>
                <a:sym typeface="+mn-lt"/>
              </a:rPr>
              <a:t>Optical Coherence Tomography guided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prstClr val="white"/>
                </a:solidFill>
                <a:effectLst/>
                <a:uLnTx/>
                <a:uFillTx/>
                <a:latin typeface="Calibri"/>
                <a:ea typeface="微软雅黑"/>
                <a:cs typeface="+mn-ea"/>
                <a:sym typeface="+mn-lt"/>
              </a:rPr>
              <a:t>Right Coronary PCI case</a:t>
            </a:r>
          </a:p>
        </p:txBody>
      </p:sp>
      <p:sp>
        <p:nvSpPr>
          <p:cNvPr id="2" name="副标题 2">
            <a:extLst>
              <a:ext uri="{FF2B5EF4-FFF2-40B4-BE49-F238E27FC236}">
                <a16:creationId xmlns:a16="http://schemas.microsoft.com/office/drawing/2014/main" id="{B6364733-22EF-2DA2-A5F0-6AB554B9864D}"/>
              </a:ext>
            </a:extLst>
          </p:cNvPr>
          <p:cNvSpPr txBox="1">
            <a:spLocks/>
          </p:cNvSpPr>
          <p:nvPr/>
        </p:nvSpPr>
        <p:spPr>
          <a:xfrm>
            <a:off x="910110" y="4727348"/>
            <a:ext cx="7348066" cy="1585309"/>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9pPr>
          </a:lstStyle>
          <a:p>
            <a:pPr marL="0" indent="0">
              <a:buNone/>
            </a:pPr>
            <a:r>
              <a:rPr lang="en-US" altLang="zh-CN" sz="2000" b="1" i="0" dirty="0">
                <a:solidFill>
                  <a:schemeClr val="bg1"/>
                </a:solidFill>
                <a:effectLst/>
                <a:latin typeface="Arial Black" panose="020B0A04020102020204" pitchFamily="34" charset="0"/>
                <a:ea typeface="微软雅黑" panose="020B0503020204020204" pitchFamily="34" charset="-122"/>
              </a:rPr>
              <a:t>Hospital </a:t>
            </a:r>
            <a:r>
              <a:rPr lang="en-US" altLang="zh-CN" sz="2000" b="1" i="0" dirty="0" err="1">
                <a:solidFill>
                  <a:schemeClr val="bg1"/>
                </a:solidFill>
                <a:effectLst/>
                <a:latin typeface="Arial Black" panose="020B0A04020102020204" pitchFamily="34" charset="0"/>
                <a:ea typeface="微软雅黑" panose="020B0503020204020204" pitchFamily="34" charset="-122"/>
              </a:rPr>
              <a:t>Clinicas</a:t>
            </a:r>
            <a:r>
              <a:rPr lang="en-US" altLang="zh-CN" sz="2000" b="1" i="0" dirty="0">
                <a:solidFill>
                  <a:schemeClr val="bg1"/>
                </a:solidFill>
                <a:effectLst/>
                <a:latin typeface="Arial Black" panose="020B0A04020102020204" pitchFamily="34" charset="0"/>
                <a:ea typeface="微软雅黑" panose="020B0503020204020204" pitchFamily="34" charset="-122"/>
              </a:rPr>
              <a:t> Caracas, </a:t>
            </a:r>
            <a:r>
              <a:rPr lang="en-US" altLang="zh-CN" sz="2000" b="1" dirty="0">
                <a:solidFill>
                  <a:schemeClr val="bg1"/>
                </a:solidFill>
                <a:latin typeface="Arial Black" panose="020B0A04020102020204" pitchFamily="34" charset="0"/>
                <a:ea typeface="微软雅黑" panose="020B0503020204020204" pitchFamily="34" charset="-122"/>
              </a:rPr>
              <a:t>Venezuela</a:t>
            </a:r>
          </a:p>
          <a:p>
            <a:pPr marL="0" indent="0">
              <a:buNone/>
            </a:pPr>
            <a:endParaRPr lang="en-US" altLang="zh-CN" sz="2400" b="1" dirty="0">
              <a:solidFill>
                <a:schemeClr val="bg1"/>
              </a:solidFill>
              <a:latin typeface="Arial Black" panose="020B0A04020102020204" pitchFamily="34" charset="0"/>
              <a:ea typeface="微软雅黑" panose="020B0503020204020204" pitchFamily="34" charset="-122"/>
              <a:sym typeface="+mn-lt"/>
            </a:endParaRPr>
          </a:p>
          <a:p>
            <a:pPr marL="0" indent="0">
              <a:buNone/>
            </a:pPr>
            <a:r>
              <a:rPr lang="en-US" altLang="zh-CN" sz="2400" b="1" dirty="0">
                <a:solidFill>
                  <a:schemeClr val="bg1"/>
                </a:solidFill>
                <a:latin typeface="Arial Black" panose="020B0A04020102020204" pitchFamily="34" charset="0"/>
                <a:ea typeface="微软雅黑" panose="020B0503020204020204" pitchFamily="34" charset="-122"/>
                <a:sym typeface="+mn-lt"/>
              </a:rPr>
              <a:t>Dr Lewis </a:t>
            </a:r>
            <a:r>
              <a:rPr lang="en-US" altLang="zh-CN" sz="2400" b="1" dirty="0" err="1">
                <a:solidFill>
                  <a:schemeClr val="bg1"/>
                </a:solidFill>
                <a:latin typeface="Arial Black" panose="020B0A04020102020204" pitchFamily="34" charset="0"/>
                <a:ea typeface="微软雅黑" panose="020B0503020204020204" pitchFamily="34" charset="-122"/>
                <a:sym typeface="+mn-lt"/>
              </a:rPr>
              <a:t>Carrasquero</a:t>
            </a:r>
            <a:endParaRPr lang="zh-CN" altLang="en-US" sz="2400" b="1" dirty="0">
              <a:solidFill>
                <a:schemeClr val="bg1"/>
              </a:solidFill>
              <a:latin typeface="Arial Black" panose="020B0A04020102020204" pitchFamily="34" charset="0"/>
              <a:ea typeface="微软雅黑" panose="020B0503020204020204" pitchFamily="34" charset="-122"/>
              <a:sym typeface="+mn-lt"/>
            </a:endParaRPr>
          </a:p>
          <a:p>
            <a:pPr marL="0" indent="0">
              <a:buNone/>
            </a:pPr>
            <a:r>
              <a:rPr lang="en-US" altLang="zh-CN" sz="2400" b="1" dirty="0">
                <a:solidFill>
                  <a:schemeClr val="bg1"/>
                </a:solidFill>
                <a:latin typeface="Arial Black" panose="020B0A04020102020204" pitchFamily="34" charset="0"/>
                <a:ea typeface="微软雅黑" panose="020B0503020204020204" pitchFamily="34" charset="-122"/>
                <a:sym typeface="+mn-lt"/>
              </a:rPr>
              <a:t>Dr Enrique Fermin</a:t>
            </a:r>
            <a:endParaRPr lang="zh-CN" altLang="en-US" sz="2400" b="1" dirty="0">
              <a:solidFill>
                <a:schemeClr val="bg1"/>
              </a:solidFill>
              <a:latin typeface="Arial Black" panose="020B0A04020102020204" pitchFamily="34" charset="0"/>
              <a:ea typeface="微软雅黑" panose="020B0503020204020204" pitchFamily="34" charset="-122"/>
              <a:sym typeface="+mn-lt"/>
            </a:endParaRPr>
          </a:p>
        </p:txBody>
      </p:sp>
    </p:spTree>
    <p:extLst>
      <p:ext uri="{BB962C8B-B14F-4D97-AF65-F5344CB8AC3E}">
        <p14:creationId xmlns:p14="http://schemas.microsoft.com/office/powerpoint/2010/main" val="25554696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DB7F7610-12FF-C930-AAFF-1E7721CAB0AB}"/>
              </a:ext>
            </a:extLst>
          </p:cNvPr>
          <p:cNvSpPr txBox="1">
            <a:spLocks/>
          </p:cNvSpPr>
          <p:nvPr/>
        </p:nvSpPr>
        <p:spPr>
          <a:xfrm>
            <a:off x="977274" y="253718"/>
            <a:ext cx="10237452" cy="5707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zh-CN" sz="2800" b="0" i="0" u="none" strike="noStrike" kern="1200" cap="none" spc="0" normalizeH="0" baseline="0" noProof="0" dirty="0">
                <a:ln>
                  <a:noFill/>
                </a:ln>
                <a:effectLst/>
                <a:uLnTx/>
                <a:uFillTx/>
                <a:latin typeface="Arial" panose="020B0604020202020204" pitchFamily="34" charset="0"/>
                <a:ea typeface="宋体"/>
                <a:cs typeface="Arial" panose="020B0604020202020204" pitchFamily="34" charset="0"/>
              </a:rPr>
              <a:t>Patient Information</a:t>
            </a:r>
            <a:endParaRPr kumimoji="0" lang="zh-CN" altLang="en-US" sz="2800" b="0" i="0" u="none" strike="noStrike" kern="1200" cap="none" spc="0" normalizeH="0" baseline="0" noProof="0" dirty="0">
              <a:ln>
                <a:noFill/>
              </a:ln>
              <a:effectLst/>
              <a:uLnTx/>
              <a:uFillTx/>
              <a:latin typeface="Arial" panose="020B0604020202020204" pitchFamily="34" charset="0"/>
              <a:ea typeface="宋体"/>
              <a:cs typeface="Arial" panose="020B0604020202020204" pitchFamily="34" charset="0"/>
              <a:sym typeface="+mn-lt"/>
            </a:endParaRPr>
          </a:p>
        </p:txBody>
      </p:sp>
    </p:spTree>
    <p:extLst>
      <p:ext uri="{BB962C8B-B14F-4D97-AF65-F5344CB8AC3E}">
        <p14:creationId xmlns:p14="http://schemas.microsoft.com/office/powerpoint/2010/main" val="34154052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F0F00200-6D35-BE24-76AC-413C5D25540A}"/>
              </a:ext>
            </a:extLst>
          </p:cNvPr>
          <p:cNvSpPr>
            <a:spLocks noGrp="1"/>
          </p:cNvSpPr>
          <p:nvPr>
            <p:ph idx="4294967295"/>
          </p:nvPr>
        </p:nvSpPr>
        <p:spPr>
          <a:xfrm>
            <a:off x="486402" y="1200150"/>
            <a:ext cx="6514474" cy="5192713"/>
          </a:xfrm>
          <a:prstGeom prst="rect">
            <a:avLst/>
          </a:prstGeom>
        </p:spPr>
        <p:txBody>
          <a:bodyPr>
            <a:noAutofit/>
          </a:bodyPr>
          <a:lstStyle/>
          <a:p>
            <a:pPr algn="l"/>
            <a:r>
              <a:rPr lang="en-US" altLang="zh-CN" sz="1800" b="0" i="0" dirty="0">
                <a:solidFill>
                  <a:srgbClr val="101214"/>
                </a:solidFill>
                <a:effectLst/>
                <a:latin typeface="Arial" panose="020B0604020202020204" pitchFamily="34" charset="0"/>
                <a:cs typeface="Arial" panose="020B0604020202020204" pitchFamily="34" charset="0"/>
              </a:rPr>
              <a:t>Angiography results: this case was a 90% stenosis of the right coronary artery</a:t>
            </a:r>
          </a:p>
          <a:p>
            <a:pPr algn="l"/>
            <a:r>
              <a:rPr lang="en-US" altLang="zh-CN" sz="1800" dirty="0">
                <a:solidFill>
                  <a:srgbClr val="101214"/>
                </a:solidFill>
                <a:latin typeface="Arial" panose="020B0604020202020204" pitchFamily="34" charset="0"/>
                <a:cs typeface="Arial" panose="020B0604020202020204" pitchFamily="34" charset="0"/>
              </a:rPr>
              <a:t>P</a:t>
            </a:r>
            <a:r>
              <a:rPr lang="en-US" altLang="zh-CN" sz="1800" b="0" i="0" dirty="0">
                <a:solidFill>
                  <a:srgbClr val="101214"/>
                </a:solidFill>
                <a:effectLst/>
                <a:latin typeface="Arial" panose="020B0604020202020204" pitchFamily="34" charset="0"/>
                <a:cs typeface="Arial" panose="020B0604020202020204" pitchFamily="34" charset="0"/>
              </a:rPr>
              <a:t>re-dilatation with a small 2.0x15 balloon</a:t>
            </a:r>
          </a:p>
          <a:p>
            <a:pPr algn="l"/>
            <a:r>
              <a:rPr lang="en-US" altLang="zh-CN" sz="1800" b="0" i="0" dirty="0">
                <a:solidFill>
                  <a:srgbClr val="101214"/>
                </a:solidFill>
                <a:effectLst/>
                <a:latin typeface="Arial" panose="020B0604020202020204" pitchFamily="34" charset="0"/>
                <a:cs typeface="Arial" panose="020B0604020202020204" pitchFamily="34" charset="0"/>
              </a:rPr>
              <a:t>1</a:t>
            </a:r>
            <a:r>
              <a:rPr lang="en-US" altLang="zh-CN" sz="1800" b="0" i="0" baseline="30000" dirty="0">
                <a:solidFill>
                  <a:srgbClr val="101214"/>
                </a:solidFill>
                <a:effectLst/>
                <a:latin typeface="Arial" panose="020B0604020202020204" pitchFamily="34" charset="0"/>
                <a:cs typeface="Arial" panose="020B0604020202020204" pitchFamily="34" charset="0"/>
              </a:rPr>
              <a:t>st</a:t>
            </a:r>
            <a:r>
              <a:rPr lang="en-US" altLang="zh-CN" sz="1800" b="0" i="0" dirty="0">
                <a:solidFill>
                  <a:srgbClr val="101214"/>
                </a:solidFill>
                <a:effectLst/>
                <a:latin typeface="Arial" panose="020B0604020202020204" pitchFamily="34" charset="0"/>
                <a:cs typeface="Arial" panose="020B0604020202020204" pitchFamily="34" charset="0"/>
              </a:rPr>
              <a:t>  OCT pullback scan was completed after pre-dilatation. VFR value of the OCT based algorithm for functional assessment of the coronary artery was 0.73 suggesting the need for PCI intervention. There were a few calcified plaques present but the calcification score was only 2. Locally unstable plaques were found but suggesting that they were not serious. </a:t>
            </a:r>
          </a:p>
          <a:p>
            <a:pPr algn="l"/>
            <a:r>
              <a:rPr lang="en-US" altLang="zh-CN" sz="1800" dirty="0">
                <a:solidFill>
                  <a:srgbClr val="101214"/>
                </a:solidFill>
                <a:latin typeface="Arial" panose="020B0604020202020204" pitchFamily="34" charset="0"/>
                <a:cs typeface="Arial" panose="020B0604020202020204" pitchFamily="34" charset="0"/>
              </a:rPr>
              <a:t>I</a:t>
            </a:r>
            <a:r>
              <a:rPr lang="en-US" altLang="zh-CN" sz="1800" b="0" i="0" dirty="0">
                <a:solidFill>
                  <a:srgbClr val="101214"/>
                </a:solidFill>
                <a:effectLst/>
                <a:latin typeface="Arial" panose="020B0604020202020204" pitchFamily="34" charset="0"/>
                <a:cs typeface="Arial" panose="020B0604020202020204" pitchFamily="34" charset="0"/>
              </a:rPr>
              <a:t>mplanting two stents, 3.5x20 and 3.0x24 in the proximal and distal right coronary</a:t>
            </a:r>
          </a:p>
          <a:p>
            <a:pPr algn="l"/>
            <a:r>
              <a:rPr lang="en-US" altLang="zh-CN" sz="1800" dirty="0">
                <a:solidFill>
                  <a:srgbClr val="101214"/>
                </a:solidFill>
                <a:latin typeface="Arial" panose="020B0604020202020204" pitchFamily="34" charset="0"/>
                <a:cs typeface="Arial" panose="020B0604020202020204" pitchFamily="34" charset="0"/>
              </a:rPr>
              <a:t>Post-dilation: </a:t>
            </a:r>
            <a:r>
              <a:rPr lang="fi-FI" altLang="zh-CN" sz="1800" dirty="0">
                <a:solidFill>
                  <a:srgbClr val="101214"/>
                </a:solidFill>
                <a:latin typeface="Arial" panose="020B0604020202020204" pitchFamily="34" charset="0"/>
                <a:cs typeface="Arial" panose="020B0604020202020204" pitchFamily="34" charset="0"/>
              </a:rPr>
              <a:t>3.0 x 12 baloon NC</a:t>
            </a:r>
            <a:endParaRPr lang="en-US" altLang="zh-CN" sz="1800" b="0" i="0" dirty="0">
              <a:solidFill>
                <a:srgbClr val="101214"/>
              </a:solidFill>
              <a:effectLst/>
              <a:latin typeface="Arial" panose="020B0604020202020204" pitchFamily="34" charset="0"/>
              <a:cs typeface="Arial" panose="020B0604020202020204" pitchFamily="34" charset="0"/>
            </a:endParaRPr>
          </a:p>
          <a:p>
            <a:pPr algn="l"/>
            <a:r>
              <a:rPr lang="en-US" altLang="zh-CN" sz="1800" b="0" i="0" dirty="0">
                <a:solidFill>
                  <a:srgbClr val="101214"/>
                </a:solidFill>
                <a:effectLst/>
                <a:latin typeface="Arial" panose="020B0604020202020204" pitchFamily="34" charset="0"/>
                <a:cs typeface="Arial" panose="020B0604020202020204" pitchFamily="34" charset="0"/>
              </a:rPr>
              <a:t>2</a:t>
            </a:r>
            <a:r>
              <a:rPr lang="en-US" altLang="zh-CN" sz="1800" b="0" i="0" baseline="30000" dirty="0">
                <a:solidFill>
                  <a:srgbClr val="101214"/>
                </a:solidFill>
                <a:effectLst/>
                <a:latin typeface="Arial" panose="020B0604020202020204" pitchFamily="34" charset="0"/>
                <a:cs typeface="Arial" panose="020B0604020202020204" pitchFamily="34" charset="0"/>
              </a:rPr>
              <a:t>nd</a:t>
            </a:r>
            <a:r>
              <a:rPr lang="en-US" altLang="zh-CN" sz="1800" b="0" i="0" dirty="0">
                <a:solidFill>
                  <a:srgbClr val="101214"/>
                </a:solidFill>
                <a:effectLst/>
                <a:latin typeface="Arial" panose="020B0604020202020204" pitchFamily="34" charset="0"/>
                <a:cs typeface="Arial" panose="020B0604020202020204" pitchFamily="34" charset="0"/>
              </a:rPr>
              <a:t> OCT was performed after implanting two stents. The average stent adherence rate reached 98.9%; the minimum expansion index of the proximal stent was 94%, and of the distal stent was 84%.</a:t>
            </a:r>
          </a:p>
        </p:txBody>
      </p:sp>
      <p:sp>
        <p:nvSpPr>
          <p:cNvPr id="4" name="标题 1">
            <a:extLst>
              <a:ext uri="{FF2B5EF4-FFF2-40B4-BE49-F238E27FC236}">
                <a16:creationId xmlns:a16="http://schemas.microsoft.com/office/drawing/2014/main" id="{DB7F7610-12FF-C930-AAFF-1E7721CAB0AB}"/>
              </a:ext>
            </a:extLst>
          </p:cNvPr>
          <p:cNvSpPr txBox="1">
            <a:spLocks/>
          </p:cNvSpPr>
          <p:nvPr/>
        </p:nvSpPr>
        <p:spPr>
          <a:xfrm>
            <a:off x="977274" y="225143"/>
            <a:ext cx="10237452" cy="5707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zh-CN" sz="2800" b="0" i="0" u="none" strike="noStrike" kern="1200" cap="none" spc="0" normalizeH="0" baseline="0" noProof="0" dirty="0">
                <a:ln>
                  <a:noFill/>
                </a:ln>
                <a:effectLst/>
                <a:uLnTx/>
                <a:uFillTx/>
                <a:latin typeface="Arial" panose="020B0604020202020204" pitchFamily="34" charset="0"/>
                <a:ea typeface="宋体"/>
                <a:cs typeface="Arial" panose="020B0604020202020204" pitchFamily="34" charset="0"/>
              </a:rPr>
              <a:t>Procedure Summary</a:t>
            </a:r>
            <a:endParaRPr kumimoji="0" lang="zh-CN" altLang="en-US" sz="2800" b="0" i="0" u="none" strike="noStrike" kern="1200" cap="none" spc="0" normalizeH="0" baseline="0" noProof="0" dirty="0">
              <a:ln>
                <a:noFill/>
              </a:ln>
              <a:effectLst/>
              <a:uLnTx/>
              <a:uFillTx/>
              <a:latin typeface="Arial" panose="020B0604020202020204" pitchFamily="34" charset="0"/>
              <a:ea typeface="宋体"/>
              <a:cs typeface="Arial" panose="020B0604020202020204" pitchFamily="34" charset="0"/>
              <a:sym typeface="+mn-lt"/>
            </a:endParaRPr>
          </a:p>
        </p:txBody>
      </p:sp>
      <p:pic>
        <p:nvPicPr>
          <p:cNvPr id="5" name="图片 4">
            <a:extLst>
              <a:ext uri="{FF2B5EF4-FFF2-40B4-BE49-F238E27FC236}">
                <a16:creationId xmlns:a16="http://schemas.microsoft.com/office/drawing/2014/main" id="{E62CE3E7-5EF6-1B38-82B9-5F0D7AEF46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0876" y="2066925"/>
            <a:ext cx="4829519" cy="3217668"/>
          </a:xfrm>
          <a:prstGeom prst="rect">
            <a:avLst/>
          </a:prstGeom>
        </p:spPr>
      </p:pic>
    </p:spTree>
    <p:extLst>
      <p:ext uri="{BB962C8B-B14F-4D97-AF65-F5344CB8AC3E}">
        <p14:creationId xmlns:p14="http://schemas.microsoft.com/office/powerpoint/2010/main" val="1079598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F70DE43-CC7E-BED2-E793-7432C7032FD5}"/>
              </a:ext>
            </a:extLst>
          </p:cNvPr>
          <p:cNvSpPr txBox="1">
            <a:spLocks/>
          </p:cNvSpPr>
          <p:nvPr/>
        </p:nvSpPr>
        <p:spPr>
          <a:xfrm>
            <a:off x="977274" y="225143"/>
            <a:ext cx="10237452" cy="5707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zh-CN" sz="2800" b="0" i="0" u="none" strike="noStrike" kern="1200" cap="none" spc="0" normalizeH="0" baseline="0" noProof="0" dirty="0">
                <a:ln>
                  <a:noFill/>
                </a:ln>
                <a:effectLst/>
                <a:uLnTx/>
                <a:uFillTx/>
                <a:latin typeface="Arial" panose="020B0604020202020204" pitchFamily="34" charset="0"/>
                <a:ea typeface="宋体"/>
                <a:cs typeface="Arial" panose="020B0604020202020204" pitchFamily="34" charset="0"/>
              </a:rPr>
              <a:t>1</a:t>
            </a:r>
            <a:r>
              <a:rPr kumimoji="0" lang="en-US" altLang="zh-CN" sz="2800" b="0" i="0" u="none" strike="noStrike" kern="1200" cap="none" spc="0" normalizeH="0" baseline="30000" noProof="0" dirty="0">
                <a:ln>
                  <a:noFill/>
                </a:ln>
                <a:effectLst/>
                <a:uLnTx/>
                <a:uFillTx/>
                <a:latin typeface="Arial" panose="020B0604020202020204" pitchFamily="34" charset="0"/>
                <a:ea typeface="宋体"/>
                <a:cs typeface="Arial" panose="020B0604020202020204" pitchFamily="34" charset="0"/>
              </a:rPr>
              <a:t>st</a:t>
            </a:r>
            <a:r>
              <a:rPr kumimoji="0" lang="en-US" altLang="zh-CN" sz="2800" b="0" i="0" u="none" strike="noStrike" kern="1200" cap="none" spc="0" normalizeH="0" baseline="0" noProof="0" dirty="0">
                <a:ln>
                  <a:noFill/>
                </a:ln>
                <a:effectLst/>
                <a:uLnTx/>
                <a:uFillTx/>
                <a:latin typeface="Arial" panose="020B0604020202020204" pitchFamily="34" charset="0"/>
                <a:ea typeface="宋体"/>
                <a:cs typeface="Arial" panose="020B0604020202020204" pitchFamily="34" charset="0"/>
              </a:rPr>
              <a:t> OCT Pullback after pre-dilation</a:t>
            </a:r>
            <a:endParaRPr kumimoji="0" lang="zh-CN" altLang="en-US" sz="2800" b="0" i="0" u="none" strike="noStrike" kern="1200" cap="none" spc="0" normalizeH="0" baseline="0" noProof="0" dirty="0">
              <a:ln>
                <a:noFill/>
              </a:ln>
              <a:effectLst/>
              <a:uLnTx/>
              <a:uFillTx/>
              <a:latin typeface="Arial" panose="020B0604020202020204" pitchFamily="34" charset="0"/>
              <a:ea typeface="宋体"/>
              <a:cs typeface="Arial" panose="020B0604020202020204" pitchFamily="34" charset="0"/>
              <a:sym typeface="+mn-lt"/>
            </a:endParaRPr>
          </a:p>
        </p:txBody>
      </p:sp>
      <p:pic>
        <p:nvPicPr>
          <p:cNvPr id="4" name="图片 3">
            <a:extLst>
              <a:ext uri="{FF2B5EF4-FFF2-40B4-BE49-F238E27FC236}">
                <a16:creationId xmlns:a16="http://schemas.microsoft.com/office/drawing/2014/main" id="{9D71709D-FA90-E8AA-F3D2-CD6681B9FB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0825" y="1224106"/>
            <a:ext cx="6610350" cy="5288280"/>
          </a:xfrm>
          <a:prstGeom prst="rect">
            <a:avLst/>
          </a:prstGeom>
        </p:spPr>
      </p:pic>
    </p:spTree>
    <p:extLst>
      <p:ext uri="{BB962C8B-B14F-4D97-AF65-F5344CB8AC3E}">
        <p14:creationId xmlns:p14="http://schemas.microsoft.com/office/powerpoint/2010/main" val="28210077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D2CC09B-223B-CCE1-BAC8-B4994B3D3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3687" y="1133475"/>
            <a:ext cx="6524625" cy="5219700"/>
          </a:xfrm>
          <a:prstGeom prst="rect">
            <a:avLst/>
          </a:prstGeom>
        </p:spPr>
      </p:pic>
      <p:sp>
        <p:nvSpPr>
          <p:cNvPr id="4" name="标题 1">
            <a:extLst>
              <a:ext uri="{FF2B5EF4-FFF2-40B4-BE49-F238E27FC236}">
                <a16:creationId xmlns:a16="http://schemas.microsoft.com/office/drawing/2014/main" id="{230715E8-9164-6C6F-96B2-4EDC6A26DFD1}"/>
              </a:ext>
            </a:extLst>
          </p:cNvPr>
          <p:cNvSpPr txBox="1">
            <a:spLocks/>
          </p:cNvSpPr>
          <p:nvPr/>
        </p:nvSpPr>
        <p:spPr>
          <a:xfrm>
            <a:off x="977274" y="225143"/>
            <a:ext cx="10237452" cy="5707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zh-CN" sz="2800" b="0" i="0" u="none" strike="noStrike" kern="1200" cap="none" spc="0" normalizeH="0" baseline="0" noProof="0" dirty="0">
                <a:ln>
                  <a:noFill/>
                </a:ln>
                <a:effectLst/>
                <a:uLnTx/>
                <a:uFillTx/>
                <a:latin typeface="Arial" panose="020B0604020202020204" pitchFamily="34" charset="0"/>
                <a:ea typeface="宋体"/>
                <a:cs typeface="Arial" panose="020B0604020202020204" pitchFamily="34" charset="0"/>
              </a:rPr>
              <a:t>1</a:t>
            </a:r>
            <a:r>
              <a:rPr kumimoji="0" lang="en-US" altLang="zh-CN" sz="2800" b="0" i="0" u="none" strike="noStrike" kern="1200" cap="none" spc="0" normalizeH="0" baseline="30000" noProof="0" dirty="0">
                <a:ln>
                  <a:noFill/>
                </a:ln>
                <a:effectLst/>
                <a:uLnTx/>
                <a:uFillTx/>
                <a:latin typeface="Arial" panose="020B0604020202020204" pitchFamily="34" charset="0"/>
                <a:ea typeface="宋体"/>
                <a:cs typeface="Arial" panose="020B0604020202020204" pitchFamily="34" charset="0"/>
              </a:rPr>
              <a:t>st</a:t>
            </a:r>
            <a:r>
              <a:rPr kumimoji="0" lang="en-US" altLang="zh-CN" sz="2800" b="0" i="0" u="none" strike="noStrike" kern="1200" cap="none" spc="0" normalizeH="0" baseline="0" noProof="0" dirty="0">
                <a:ln>
                  <a:noFill/>
                </a:ln>
                <a:effectLst/>
                <a:uLnTx/>
                <a:uFillTx/>
                <a:latin typeface="Arial" panose="020B0604020202020204" pitchFamily="34" charset="0"/>
                <a:ea typeface="宋体"/>
                <a:cs typeface="Arial" panose="020B0604020202020204" pitchFamily="34" charset="0"/>
              </a:rPr>
              <a:t> OCT Pullback: VFR 0.73 suggested </a:t>
            </a:r>
            <a:r>
              <a:rPr lang="en-US" altLang="zh-CN" sz="2800" dirty="0">
                <a:latin typeface="Arial" panose="020B0604020202020204" pitchFamily="34" charset="0"/>
                <a:ea typeface="宋体"/>
                <a:cs typeface="Arial" panose="020B0604020202020204" pitchFamily="34" charset="0"/>
              </a:rPr>
              <a:t>PCI</a:t>
            </a:r>
            <a:endParaRPr kumimoji="0" lang="zh-CN" altLang="en-US" sz="2800" b="0" i="0" u="none" strike="noStrike" kern="1200" cap="none" spc="0" normalizeH="0" baseline="0" noProof="0" dirty="0">
              <a:ln>
                <a:noFill/>
              </a:ln>
              <a:effectLst/>
              <a:uLnTx/>
              <a:uFillTx/>
              <a:latin typeface="Arial" panose="020B0604020202020204" pitchFamily="34" charset="0"/>
              <a:ea typeface="宋体"/>
              <a:cs typeface="Arial" panose="020B0604020202020204" pitchFamily="34" charset="0"/>
              <a:sym typeface="+mn-lt"/>
            </a:endParaRPr>
          </a:p>
        </p:txBody>
      </p:sp>
      <p:cxnSp>
        <p:nvCxnSpPr>
          <p:cNvPr id="6" name="直接箭头连接符 5">
            <a:extLst>
              <a:ext uri="{FF2B5EF4-FFF2-40B4-BE49-F238E27FC236}">
                <a16:creationId xmlns:a16="http://schemas.microsoft.com/office/drawing/2014/main" id="{91074460-A9C3-D569-B816-97154B670457}"/>
              </a:ext>
            </a:extLst>
          </p:cNvPr>
          <p:cNvCxnSpPr/>
          <p:nvPr/>
        </p:nvCxnSpPr>
        <p:spPr>
          <a:xfrm>
            <a:off x="1581150" y="4391025"/>
            <a:ext cx="1252537"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7144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BAB1F6E-0165-74DF-ABD6-0AB3E0033E68}"/>
              </a:ext>
            </a:extLst>
          </p:cNvPr>
          <p:cNvSpPr txBox="1">
            <a:spLocks/>
          </p:cNvSpPr>
          <p:nvPr/>
        </p:nvSpPr>
        <p:spPr>
          <a:xfrm>
            <a:off x="977274" y="225143"/>
            <a:ext cx="10237452" cy="5707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zh-CN" sz="2800" b="0" i="0" u="none" strike="noStrike" kern="1200" cap="none" spc="0" normalizeH="0" baseline="0" noProof="0" dirty="0">
                <a:ln>
                  <a:noFill/>
                </a:ln>
                <a:effectLst/>
                <a:uLnTx/>
                <a:uFillTx/>
                <a:latin typeface="Arial" panose="020B0604020202020204" pitchFamily="34" charset="0"/>
                <a:ea typeface="宋体"/>
                <a:cs typeface="Arial" panose="020B0604020202020204" pitchFamily="34" charset="0"/>
              </a:rPr>
              <a:t>1</a:t>
            </a:r>
            <a:r>
              <a:rPr kumimoji="0" lang="en-US" altLang="zh-CN" sz="2800" b="0" i="0" u="none" strike="noStrike" kern="1200" cap="none" spc="0" normalizeH="0" baseline="30000" noProof="0" dirty="0">
                <a:ln>
                  <a:noFill/>
                </a:ln>
                <a:effectLst/>
                <a:uLnTx/>
                <a:uFillTx/>
                <a:latin typeface="Arial" panose="020B0604020202020204" pitchFamily="34" charset="0"/>
                <a:ea typeface="宋体"/>
                <a:cs typeface="Arial" panose="020B0604020202020204" pitchFamily="34" charset="0"/>
              </a:rPr>
              <a:t>st</a:t>
            </a:r>
            <a:r>
              <a:rPr kumimoji="0" lang="en-US" altLang="zh-CN" sz="2800" b="0" i="0" u="none" strike="noStrike" kern="1200" cap="none" spc="0" normalizeH="0" baseline="0" noProof="0" dirty="0">
                <a:ln>
                  <a:noFill/>
                </a:ln>
                <a:effectLst/>
                <a:uLnTx/>
                <a:uFillTx/>
                <a:latin typeface="Arial" panose="020B0604020202020204" pitchFamily="34" charset="0"/>
                <a:ea typeface="宋体"/>
                <a:cs typeface="Arial" panose="020B0604020202020204" pitchFamily="34" charset="0"/>
              </a:rPr>
              <a:t> OCT Pullback showed some calcification</a:t>
            </a:r>
            <a:endParaRPr kumimoji="0" lang="zh-CN" altLang="en-US" sz="2800" b="0" i="0" u="none" strike="noStrike" kern="1200" cap="none" spc="0" normalizeH="0" baseline="0" noProof="0" dirty="0">
              <a:ln>
                <a:noFill/>
              </a:ln>
              <a:effectLst/>
              <a:uLnTx/>
              <a:uFillTx/>
              <a:latin typeface="Arial" panose="020B0604020202020204" pitchFamily="34" charset="0"/>
              <a:ea typeface="宋体"/>
              <a:cs typeface="Arial" panose="020B0604020202020204" pitchFamily="34" charset="0"/>
              <a:sym typeface="+mn-lt"/>
            </a:endParaRPr>
          </a:p>
        </p:txBody>
      </p:sp>
      <p:pic>
        <p:nvPicPr>
          <p:cNvPr id="4" name="图片 3">
            <a:extLst>
              <a:ext uri="{FF2B5EF4-FFF2-40B4-BE49-F238E27FC236}">
                <a16:creationId xmlns:a16="http://schemas.microsoft.com/office/drawing/2014/main" id="{3C2FF2CF-2641-01EE-7035-CBE974A121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355" y="1268162"/>
            <a:ext cx="4965637" cy="3972510"/>
          </a:xfrm>
          <a:prstGeom prst="rect">
            <a:avLst/>
          </a:prstGeom>
        </p:spPr>
      </p:pic>
      <p:sp>
        <p:nvSpPr>
          <p:cNvPr id="5" name="文本框 4">
            <a:extLst>
              <a:ext uri="{FF2B5EF4-FFF2-40B4-BE49-F238E27FC236}">
                <a16:creationId xmlns:a16="http://schemas.microsoft.com/office/drawing/2014/main" id="{08A990E4-4A42-0388-177D-CDDC6D71DD33}"/>
              </a:ext>
            </a:extLst>
          </p:cNvPr>
          <p:cNvSpPr txBox="1"/>
          <p:nvPr/>
        </p:nvSpPr>
        <p:spPr>
          <a:xfrm>
            <a:off x="1315139" y="5712935"/>
            <a:ext cx="9610036" cy="646331"/>
          </a:xfrm>
          <a:prstGeom prst="rect">
            <a:avLst/>
          </a:prstGeom>
          <a:noFill/>
        </p:spPr>
        <p:txBody>
          <a:bodyPr wrap="square" rtlCol="0">
            <a:spAutoFit/>
          </a:bodyPr>
          <a:lstStyle/>
          <a:p>
            <a:r>
              <a:rPr lang="en-US" altLang="zh-CN" kern="100" dirty="0">
                <a:latin typeface="微软雅黑" panose="020B0503020204020204" pitchFamily="34" charset="-122"/>
                <a:ea typeface="微软雅黑" panose="020B0503020204020204" pitchFamily="34" charset="-122"/>
                <a:cs typeface="Times New Roman" panose="02020603050405020304" pitchFamily="18" charset="0"/>
              </a:rPr>
              <a:t>The white translucent markers in the cross-sectional and long-axis views are calcified plaques automatically recognized by </a:t>
            </a:r>
            <a:r>
              <a:rPr lang="en-US" altLang="zh-CN"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ICA</a:t>
            </a:r>
            <a:r>
              <a:rPr lang="en-US" altLang="zh-CN" kern="100" dirty="0">
                <a:latin typeface="微软雅黑" panose="020B0503020204020204" pitchFamily="34" charset="-122"/>
                <a:ea typeface="微软雅黑" panose="020B0503020204020204" pitchFamily="34" charset="-122"/>
                <a:cs typeface="Times New Roman" panose="02020603050405020304" pitchFamily="18" charset="0"/>
              </a:rPr>
              <a:t> function.</a:t>
            </a:r>
            <a:endParaRPr lang="zh-CN" altLang="en-US" kern="10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8" name="图片 7">
            <a:extLst>
              <a:ext uri="{FF2B5EF4-FFF2-40B4-BE49-F238E27FC236}">
                <a16:creationId xmlns:a16="http://schemas.microsoft.com/office/drawing/2014/main" id="{C6940A55-54FA-377C-28A6-37BB54FBBD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9089" y="1271527"/>
            <a:ext cx="4965637" cy="3972510"/>
          </a:xfrm>
          <a:prstGeom prst="rect">
            <a:avLst/>
          </a:prstGeom>
        </p:spPr>
      </p:pic>
      <p:cxnSp>
        <p:nvCxnSpPr>
          <p:cNvPr id="9" name="直接箭头连接符 8">
            <a:extLst>
              <a:ext uri="{FF2B5EF4-FFF2-40B4-BE49-F238E27FC236}">
                <a16:creationId xmlns:a16="http://schemas.microsoft.com/office/drawing/2014/main" id="{7CC6E09A-A609-7A7D-C5D8-F990B77B0BD2}"/>
              </a:ext>
            </a:extLst>
          </p:cNvPr>
          <p:cNvCxnSpPr>
            <a:cxnSpLocks/>
          </p:cNvCxnSpPr>
          <p:nvPr/>
        </p:nvCxnSpPr>
        <p:spPr>
          <a:xfrm>
            <a:off x="3462337" y="1152525"/>
            <a:ext cx="0" cy="158115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接箭头连接符 11">
            <a:extLst>
              <a:ext uri="{FF2B5EF4-FFF2-40B4-BE49-F238E27FC236}">
                <a16:creationId xmlns:a16="http://schemas.microsoft.com/office/drawing/2014/main" id="{5B8D96E8-506F-0F7D-85D9-13BA193D6E3F}"/>
              </a:ext>
            </a:extLst>
          </p:cNvPr>
          <p:cNvCxnSpPr>
            <a:cxnSpLocks/>
          </p:cNvCxnSpPr>
          <p:nvPr/>
        </p:nvCxnSpPr>
        <p:spPr>
          <a:xfrm>
            <a:off x="8653462" y="1152525"/>
            <a:ext cx="0" cy="84906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直接箭头连接符 13">
            <a:extLst>
              <a:ext uri="{FF2B5EF4-FFF2-40B4-BE49-F238E27FC236}">
                <a16:creationId xmlns:a16="http://schemas.microsoft.com/office/drawing/2014/main" id="{6D06557E-CAD6-417E-B8FE-43CC05E2D609}"/>
              </a:ext>
            </a:extLst>
          </p:cNvPr>
          <p:cNvCxnSpPr>
            <a:cxnSpLocks/>
          </p:cNvCxnSpPr>
          <p:nvPr/>
        </p:nvCxnSpPr>
        <p:spPr>
          <a:xfrm flipV="1">
            <a:off x="3109912" y="4597141"/>
            <a:ext cx="0" cy="103213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16">
            <a:extLst>
              <a:ext uri="{FF2B5EF4-FFF2-40B4-BE49-F238E27FC236}">
                <a16:creationId xmlns:a16="http://schemas.microsoft.com/office/drawing/2014/main" id="{64CFACC0-13BC-87C0-9246-FB7A4BFDC6C9}"/>
              </a:ext>
            </a:extLst>
          </p:cNvPr>
          <p:cNvCxnSpPr>
            <a:cxnSpLocks/>
          </p:cNvCxnSpPr>
          <p:nvPr/>
        </p:nvCxnSpPr>
        <p:spPr>
          <a:xfrm flipV="1">
            <a:off x="8882062" y="4597141"/>
            <a:ext cx="0" cy="103213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23911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5E6DAA5-F29C-DECD-FCF7-AC9E6FB57184}"/>
              </a:ext>
            </a:extLst>
          </p:cNvPr>
          <p:cNvSpPr txBox="1">
            <a:spLocks/>
          </p:cNvSpPr>
          <p:nvPr/>
        </p:nvSpPr>
        <p:spPr>
          <a:xfrm>
            <a:off x="977274" y="225143"/>
            <a:ext cx="10237452" cy="5707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zh-CN" sz="2800" b="0" i="0" u="none" strike="noStrike" kern="1200" cap="none" spc="0" normalizeH="0" baseline="0" noProof="0" dirty="0">
                <a:ln>
                  <a:noFill/>
                </a:ln>
                <a:effectLst/>
                <a:uLnTx/>
                <a:uFillTx/>
                <a:latin typeface="Arial" panose="020B0604020202020204" pitchFamily="34" charset="0"/>
                <a:ea typeface="宋体"/>
                <a:cs typeface="Arial" panose="020B0604020202020204" pitchFamily="34" charset="0"/>
              </a:rPr>
              <a:t>1</a:t>
            </a:r>
            <a:r>
              <a:rPr kumimoji="0" lang="en-US" altLang="zh-CN" sz="2800" b="0" i="0" u="none" strike="noStrike" kern="1200" cap="none" spc="0" normalizeH="0" baseline="30000" noProof="0" dirty="0">
                <a:ln>
                  <a:noFill/>
                </a:ln>
                <a:effectLst/>
                <a:uLnTx/>
                <a:uFillTx/>
                <a:latin typeface="Arial" panose="020B0604020202020204" pitchFamily="34" charset="0"/>
                <a:ea typeface="宋体"/>
                <a:cs typeface="Arial" panose="020B0604020202020204" pitchFamily="34" charset="0"/>
              </a:rPr>
              <a:t>st</a:t>
            </a:r>
            <a:r>
              <a:rPr kumimoji="0" lang="en-US" altLang="zh-CN" sz="2800" b="0" i="0" u="none" strike="noStrike" kern="1200" cap="none" spc="0" normalizeH="0" baseline="0" noProof="0" dirty="0">
                <a:ln>
                  <a:noFill/>
                </a:ln>
                <a:effectLst/>
                <a:uLnTx/>
                <a:uFillTx/>
                <a:latin typeface="Arial" panose="020B0604020202020204" pitchFamily="34" charset="0"/>
                <a:ea typeface="宋体"/>
                <a:cs typeface="Arial" panose="020B0604020202020204" pitchFamily="34" charset="0"/>
              </a:rPr>
              <a:t> OCT Pullback showed some calcification</a:t>
            </a:r>
            <a:endParaRPr kumimoji="0" lang="zh-CN" altLang="en-US" sz="2800" b="0" i="0" u="none" strike="noStrike" kern="1200" cap="none" spc="0" normalizeH="0" baseline="0" noProof="0" dirty="0">
              <a:ln>
                <a:noFill/>
              </a:ln>
              <a:effectLst/>
              <a:uLnTx/>
              <a:uFillTx/>
              <a:latin typeface="Arial" panose="020B0604020202020204" pitchFamily="34" charset="0"/>
              <a:ea typeface="宋体"/>
              <a:cs typeface="Arial" panose="020B0604020202020204" pitchFamily="34" charset="0"/>
              <a:sym typeface="+mn-lt"/>
            </a:endParaRPr>
          </a:p>
        </p:txBody>
      </p:sp>
      <p:pic>
        <p:nvPicPr>
          <p:cNvPr id="3" name="图片 2">
            <a:extLst>
              <a:ext uri="{FF2B5EF4-FFF2-40B4-BE49-F238E27FC236}">
                <a16:creationId xmlns:a16="http://schemas.microsoft.com/office/drawing/2014/main" id="{4D2C52AA-9BC9-6615-E646-B6911D0320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7725" y="1205652"/>
            <a:ext cx="5629275" cy="4503421"/>
          </a:xfrm>
          <a:prstGeom prst="rect">
            <a:avLst/>
          </a:prstGeom>
        </p:spPr>
      </p:pic>
      <p:sp>
        <p:nvSpPr>
          <p:cNvPr id="4" name="文本框 3">
            <a:extLst>
              <a:ext uri="{FF2B5EF4-FFF2-40B4-BE49-F238E27FC236}">
                <a16:creationId xmlns:a16="http://schemas.microsoft.com/office/drawing/2014/main" id="{A4B14452-B22B-BD6F-88A7-560C1B36D428}"/>
              </a:ext>
            </a:extLst>
          </p:cNvPr>
          <p:cNvSpPr txBox="1"/>
          <p:nvPr/>
        </p:nvSpPr>
        <p:spPr>
          <a:xfrm>
            <a:off x="847725" y="5786813"/>
            <a:ext cx="5857875" cy="584775"/>
          </a:xfrm>
          <a:prstGeom prst="rect">
            <a:avLst/>
          </a:prstGeom>
          <a:noFill/>
        </p:spPr>
        <p:txBody>
          <a:bodyPr wrap="square" rtlCol="0">
            <a:spAutoFit/>
          </a:bodyPr>
          <a:lstStyle>
            <a:defPPr>
              <a:defRPr lang="en-US"/>
            </a:defPPr>
            <a:lvl1pPr>
              <a:defRPr kern="100">
                <a:latin typeface="微软雅黑" panose="020B0503020204020204" pitchFamily="34" charset="-122"/>
                <a:ea typeface="微软雅黑" panose="020B0503020204020204" pitchFamily="34" charset="-122"/>
                <a:cs typeface="Times New Roman" panose="02020603050405020304" pitchFamily="18" charset="0"/>
              </a:defRPr>
            </a:lvl1pPr>
          </a:lstStyle>
          <a:p>
            <a:r>
              <a:rPr lang="en-US" altLang="zh-CN" sz="1600" dirty="0"/>
              <a:t>The ICA automatically calculates the calcification score:</a:t>
            </a:r>
            <a:r>
              <a:rPr lang="zh-CN" altLang="en-US" sz="1600" dirty="0"/>
              <a:t> </a:t>
            </a:r>
            <a:r>
              <a:rPr lang="en-US" altLang="zh-CN" sz="1600" dirty="0"/>
              <a:t>2</a:t>
            </a:r>
          </a:p>
          <a:p>
            <a:r>
              <a:rPr lang="en-US" altLang="zh-CN" sz="1600" dirty="0"/>
              <a:t>It suggests we don’t need special treatment.</a:t>
            </a:r>
            <a:endParaRPr lang="zh-CN" altLang="en-US" sz="1600" dirty="0"/>
          </a:p>
        </p:txBody>
      </p:sp>
      <p:sp>
        <p:nvSpPr>
          <p:cNvPr id="5" name="矩形 4">
            <a:extLst>
              <a:ext uri="{FF2B5EF4-FFF2-40B4-BE49-F238E27FC236}">
                <a16:creationId xmlns:a16="http://schemas.microsoft.com/office/drawing/2014/main" id="{E3C5205D-AC1E-50E6-D99C-81851BFC38CE}"/>
              </a:ext>
            </a:extLst>
          </p:cNvPr>
          <p:cNvSpPr/>
          <p:nvPr/>
        </p:nvSpPr>
        <p:spPr>
          <a:xfrm>
            <a:off x="7315200" y="1719262"/>
            <a:ext cx="4029075" cy="3419475"/>
          </a:xfrm>
          <a:prstGeom prst="rect">
            <a:avLst/>
          </a:prstGeom>
          <a:noFill/>
          <a:ln w="19050">
            <a:solidFill>
              <a:schemeClr val="accent1">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zh-CN" b="1" dirty="0">
                <a:solidFill>
                  <a:schemeClr val="tx1"/>
                </a:solidFill>
              </a:rPr>
              <a:t>ICA(Intelligent Calcification Assessment)</a:t>
            </a:r>
          </a:p>
          <a:p>
            <a:r>
              <a:rPr lang="en-US" altLang="zh-CN" sz="1400" dirty="0">
                <a:solidFill>
                  <a:schemeClr val="tx1"/>
                </a:solidFill>
              </a:rPr>
              <a:t>An intelligent recognition and evaluation technology of calcified plaques developed by </a:t>
            </a:r>
            <a:r>
              <a:rPr lang="en-US" altLang="zh-CN" sz="1400" dirty="0" err="1">
                <a:solidFill>
                  <a:schemeClr val="tx1"/>
                </a:solidFill>
              </a:rPr>
              <a:t>Vivolight</a:t>
            </a:r>
            <a:r>
              <a:rPr lang="en-US" altLang="zh-CN" sz="1400" dirty="0">
                <a:solidFill>
                  <a:schemeClr val="tx1"/>
                </a:solidFill>
              </a:rPr>
              <a:t> based on artificial intelligence technology. The research results showed a 93.95% accuracy in recognizing calcified plaques and were published in </a:t>
            </a:r>
            <a:r>
              <a:rPr lang="en-US" altLang="zh-CN" sz="1400" i="1" dirty="0">
                <a:solidFill>
                  <a:schemeClr val="tx1"/>
                </a:solidFill>
              </a:rPr>
              <a:t>The International Journal of Cardiovascular Imaging</a:t>
            </a:r>
            <a:r>
              <a:rPr lang="en-US" altLang="zh-CN" sz="1400" dirty="0">
                <a:solidFill>
                  <a:schemeClr val="tx1"/>
                </a:solidFill>
              </a:rPr>
              <a:t> in 2022. </a:t>
            </a:r>
          </a:p>
          <a:p>
            <a:r>
              <a:rPr lang="en-US" altLang="zh-CN" sz="1400" dirty="0">
                <a:solidFill>
                  <a:schemeClr val="tx1"/>
                </a:solidFill>
              </a:rPr>
              <a:t>After the completion of OCT pullback, the system automatically identifies and marks calcified plaques in the entire pullback segment, calculates the calcification score, calcified volume and other parameters, which provides complete qualitative and quantitative analysis of calcified plaques, and guides the PCI strategy.</a:t>
            </a:r>
            <a:endParaRPr lang="zh-CN" altLang="en-US" sz="1400" dirty="0">
              <a:solidFill>
                <a:schemeClr val="tx1"/>
              </a:solidFill>
            </a:endParaRPr>
          </a:p>
        </p:txBody>
      </p:sp>
      <p:cxnSp>
        <p:nvCxnSpPr>
          <p:cNvPr id="6" name="直接箭头连接符 5">
            <a:extLst>
              <a:ext uri="{FF2B5EF4-FFF2-40B4-BE49-F238E27FC236}">
                <a16:creationId xmlns:a16="http://schemas.microsoft.com/office/drawing/2014/main" id="{F0DA0CB5-2A69-8719-A9ED-C4229ADB891E}"/>
              </a:ext>
            </a:extLst>
          </p:cNvPr>
          <p:cNvCxnSpPr>
            <a:cxnSpLocks/>
          </p:cNvCxnSpPr>
          <p:nvPr/>
        </p:nvCxnSpPr>
        <p:spPr>
          <a:xfrm>
            <a:off x="704850" y="5267325"/>
            <a:ext cx="1800225"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83608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5A15216-831E-AAAB-382B-2344F4FED39A}"/>
              </a:ext>
            </a:extLst>
          </p:cNvPr>
          <p:cNvSpPr txBox="1">
            <a:spLocks/>
          </p:cNvSpPr>
          <p:nvPr/>
        </p:nvSpPr>
        <p:spPr>
          <a:xfrm>
            <a:off x="977274" y="225143"/>
            <a:ext cx="10237452" cy="570757"/>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zh-CN" sz="2800" b="0" i="0" u="none" strike="noStrike" kern="1200" cap="none" spc="0" normalizeH="0" baseline="0" noProof="0" dirty="0">
                <a:ln>
                  <a:noFill/>
                </a:ln>
                <a:effectLst/>
                <a:uLnTx/>
                <a:uFillTx/>
                <a:latin typeface="Arial" panose="020B0604020202020204" pitchFamily="34" charset="0"/>
                <a:ea typeface="宋体"/>
                <a:cs typeface="Arial" panose="020B0604020202020204" pitchFamily="34" charset="0"/>
              </a:rPr>
              <a:t>1</a:t>
            </a:r>
            <a:r>
              <a:rPr kumimoji="0" lang="en-US" altLang="zh-CN" sz="2800" b="0" i="0" u="none" strike="noStrike" kern="1200" cap="none" spc="0" normalizeH="0" baseline="30000" noProof="0" dirty="0">
                <a:ln>
                  <a:noFill/>
                </a:ln>
                <a:effectLst/>
                <a:uLnTx/>
                <a:uFillTx/>
                <a:latin typeface="Arial" panose="020B0604020202020204" pitchFamily="34" charset="0"/>
                <a:ea typeface="宋体"/>
                <a:cs typeface="Arial" panose="020B0604020202020204" pitchFamily="34" charset="0"/>
              </a:rPr>
              <a:t>st</a:t>
            </a:r>
            <a:r>
              <a:rPr kumimoji="0" lang="en-US" altLang="zh-CN" sz="2800" b="0" i="0" u="none" strike="noStrike" kern="1200" cap="none" spc="0" normalizeH="0" baseline="0" noProof="0" dirty="0">
                <a:ln>
                  <a:noFill/>
                </a:ln>
                <a:effectLst/>
                <a:uLnTx/>
                <a:uFillTx/>
                <a:latin typeface="Arial" panose="020B0604020202020204" pitchFamily="34" charset="0"/>
                <a:ea typeface="宋体"/>
                <a:cs typeface="Arial" panose="020B0604020202020204" pitchFamily="34" charset="0"/>
              </a:rPr>
              <a:t> OCT Pullback</a:t>
            </a:r>
            <a:r>
              <a:rPr lang="en-US" altLang="zh-CN" sz="2800" dirty="0">
                <a:latin typeface="Arial" panose="020B0604020202020204" pitchFamily="34" charset="0"/>
                <a:ea typeface="宋体"/>
                <a:cs typeface="Arial" panose="020B0604020202020204" pitchFamily="34" charset="0"/>
              </a:rPr>
              <a:t>:</a:t>
            </a:r>
            <a:r>
              <a:rPr lang="zh-CN" altLang="en-US" sz="2800" dirty="0">
                <a:latin typeface="Arial" panose="020B0604020202020204" pitchFamily="34" charset="0"/>
                <a:ea typeface="宋体"/>
                <a:cs typeface="Arial" panose="020B0604020202020204" pitchFamily="34" charset="0"/>
              </a:rPr>
              <a:t> </a:t>
            </a:r>
            <a:r>
              <a:rPr lang="en-US" altLang="zh-CN" sz="2800" dirty="0">
                <a:latin typeface="Arial" panose="020B0604020202020204" pitchFamily="34" charset="0"/>
                <a:ea typeface="宋体"/>
                <a:cs typeface="Arial" panose="020B0604020202020204" pitchFamily="34" charset="0"/>
              </a:rPr>
              <a:t>IPA</a:t>
            </a:r>
            <a:r>
              <a:rPr lang="zh-CN" altLang="en-US" sz="2800" dirty="0">
                <a:latin typeface="Arial" panose="020B0604020202020204" pitchFamily="34" charset="0"/>
                <a:ea typeface="宋体"/>
                <a:cs typeface="Arial" panose="020B0604020202020204" pitchFamily="34" charset="0"/>
              </a:rPr>
              <a:t> </a:t>
            </a:r>
            <a:r>
              <a:rPr lang="en-US" altLang="zh-CN" sz="2800" dirty="0">
                <a:latin typeface="Arial" panose="020B0604020202020204" pitchFamily="34" charset="0"/>
                <a:ea typeface="宋体"/>
                <a:cs typeface="Arial" panose="020B0604020202020204" pitchFamily="34" charset="0"/>
              </a:rPr>
              <a:t>showed</a:t>
            </a:r>
            <a:r>
              <a:rPr lang="zh-CN" altLang="en-US" sz="2800" dirty="0">
                <a:latin typeface="Arial" panose="020B0604020202020204" pitchFamily="34" charset="0"/>
                <a:ea typeface="宋体"/>
                <a:cs typeface="Arial" panose="020B0604020202020204" pitchFamily="34" charset="0"/>
              </a:rPr>
              <a:t> </a:t>
            </a:r>
            <a:r>
              <a:rPr lang="en-US" altLang="zh-CN" sz="2800" dirty="0">
                <a:latin typeface="Arial" panose="020B0604020202020204" pitchFamily="34" charset="0"/>
                <a:ea typeface="宋体"/>
                <a:cs typeface="Arial" panose="020B0604020202020204" pitchFamily="34" charset="0"/>
              </a:rPr>
              <a:t>vulnerable</a:t>
            </a:r>
            <a:r>
              <a:rPr lang="zh-CN" altLang="en-US" sz="2800" dirty="0">
                <a:latin typeface="Arial" panose="020B0604020202020204" pitchFamily="34" charset="0"/>
                <a:ea typeface="宋体"/>
                <a:cs typeface="Arial" panose="020B0604020202020204" pitchFamily="34" charset="0"/>
              </a:rPr>
              <a:t> </a:t>
            </a:r>
            <a:r>
              <a:rPr lang="en-US" altLang="zh-CN" sz="2800" dirty="0">
                <a:latin typeface="Arial" panose="020B0604020202020204" pitchFamily="34" charset="0"/>
                <a:ea typeface="宋体"/>
                <a:cs typeface="Arial" panose="020B0604020202020204" pitchFamily="34" charset="0"/>
              </a:rPr>
              <a:t>plaque</a:t>
            </a:r>
            <a:r>
              <a:rPr lang="zh-CN" altLang="en-US" sz="2800" dirty="0">
                <a:latin typeface="Arial" panose="020B0604020202020204" pitchFamily="34" charset="0"/>
                <a:ea typeface="宋体"/>
                <a:cs typeface="Arial" panose="020B0604020202020204" pitchFamily="34" charset="0"/>
              </a:rPr>
              <a:t> </a:t>
            </a:r>
            <a:r>
              <a:rPr lang="en-US" altLang="zh-CN" sz="2800" dirty="0">
                <a:latin typeface="Arial" panose="020B0604020202020204" pitchFamily="34" charset="0"/>
                <a:ea typeface="宋体"/>
                <a:cs typeface="Arial" panose="020B0604020202020204" pitchFamily="34" charset="0"/>
              </a:rPr>
              <a:t>and</a:t>
            </a:r>
            <a:r>
              <a:rPr lang="zh-CN" altLang="en-US" sz="2800" dirty="0">
                <a:latin typeface="Arial" panose="020B0604020202020204" pitchFamily="34" charset="0"/>
                <a:ea typeface="宋体"/>
                <a:cs typeface="Arial" panose="020B0604020202020204" pitchFamily="34" charset="0"/>
              </a:rPr>
              <a:t> </a:t>
            </a:r>
            <a:r>
              <a:rPr lang="en-US" altLang="zh-CN" sz="2800" dirty="0">
                <a:latin typeface="Arial" panose="020B0604020202020204" pitchFamily="34" charset="0"/>
                <a:ea typeface="宋体"/>
                <a:cs typeface="Arial" panose="020B0604020202020204" pitchFamily="34" charset="0"/>
              </a:rPr>
              <a:t>suggested</a:t>
            </a:r>
            <a:r>
              <a:rPr lang="zh-CN" altLang="en-US" sz="2800" dirty="0">
                <a:latin typeface="Arial" panose="020B0604020202020204" pitchFamily="34" charset="0"/>
                <a:ea typeface="宋体"/>
                <a:cs typeface="Arial" panose="020B0604020202020204" pitchFamily="34" charset="0"/>
              </a:rPr>
              <a:t> </a:t>
            </a:r>
            <a:r>
              <a:rPr lang="en-US" altLang="zh-CN" sz="2800" dirty="0">
                <a:latin typeface="Arial" panose="020B0604020202020204" pitchFamily="34" charset="0"/>
                <a:ea typeface="宋体"/>
                <a:cs typeface="Arial" panose="020B0604020202020204" pitchFamily="34" charset="0"/>
              </a:rPr>
              <a:t>stenting position</a:t>
            </a:r>
            <a:endParaRPr kumimoji="0" lang="zh-CN" altLang="en-US" sz="2800" b="0" i="0" u="none" strike="noStrike" kern="1200" cap="none" spc="0" normalizeH="0" baseline="0" noProof="0" dirty="0">
              <a:ln>
                <a:noFill/>
              </a:ln>
              <a:effectLst/>
              <a:uLnTx/>
              <a:uFillTx/>
              <a:latin typeface="Arial" panose="020B0604020202020204" pitchFamily="34" charset="0"/>
              <a:ea typeface="宋体"/>
              <a:cs typeface="Arial" panose="020B0604020202020204" pitchFamily="34" charset="0"/>
              <a:sym typeface="+mn-lt"/>
            </a:endParaRPr>
          </a:p>
        </p:txBody>
      </p:sp>
      <p:pic>
        <p:nvPicPr>
          <p:cNvPr id="3" name="图片 2">
            <a:extLst>
              <a:ext uri="{FF2B5EF4-FFF2-40B4-BE49-F238E27FC236}">
                <a16:creationId xmlns:a16="http://schemas.microsoft.com/office/drawing/2014/main" id="{04045D45-B558-FFFD-C0B1-BBFF1EE4E8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778" y="1177441"/>
            <a:ext cx="5628898" cy="4503118"/>
          </a:xfrm>
          <a:prstGeom prst="rect">
            <a:avLst/>
          </a:prstGeom>
        </p:spPr>
      </p:pic>
      <p:sp>
        <p:nvSpPr>
          <p:cNvPr id="4" name="文本框 3">
            <a:extLst>
              <a:ext uri="{FF2B5EF4-FFF2-40B4-BE49-F238E27FC236}">
                <a16:creationId xmlns:a16="http://schemas.microsoft.com/office/drawing/2014/main" id="{4D24CAC1-EA0A-67B3-8A1B-774CBB4C780B}"/>
              </a:ext>
            </a:extLst>
          </p:cNvPr>
          <p:cNvSpPr txBox="1"/>
          <p:nvPr/>
        </p:nvSpPr>
        <p:spPr>
          <a:xfrm>
            <a:off x="504825" y="5791262"/>
            <a:ext cx="6457950" cy="954107"/>
          </a:xfrm>
          <a:prstGeom prst="rect">
            <a:avLst/>
          </a:prstGeom>
          <a:noFill/>
        </p:spPr>
        <p:txBody>
          <a:bodyPr wrap="square" rtlCol="0">
            <a:spAutoFit/>
          </a:bodyPr>
          <a:lstStyle/>
          <a:p>
            <a:r>
              <a:rPr lang="en-US" altLang="zh-CN" sz="1400" dirty="0"/>
              <a:t>The IPA technique identified an unstable plaque in this frame from 4-6 o'clock, which was labeled with yellow and red.  Stent </a:t>
            </a:r>
            <a:r>
              <a:rPr lang="en-US" altLang="zh-CN" sz="1400" dirty="0" err="1"/>
              <a:t>implantion</a:t>
            </a:r>
            <a:r>
              <a:rPr lang="en-US" altLang="zh-CN" sz="1400" dirty="0"/>
              <a:t> needs to avoid these position.</a:t>
            </a:r>
          </a:p>
          <a:p>
            <a:r>
              <a:rPr lang="en-US" altLang="zh-CN" sz="1400" dirty="0"/>
              <a:t>OCT images revealed the presence of a thin fibrous large lipid core structure with cholesterol crystals, which was consistent with the IPA suggestion.</a:t>
            </a:r>
            <a:endParaRPr lang="zh-CN" altLang="en-US" sz="1400" dirty="0"/>
          </a:p>
        </p:txBody>
      </p:sp>
      <p:sp>
        <p:nvSpPr>
          <p:cNvPr id="5" name="矩形 4">
            <a:extLst>
              <a:ext uri="{FF2B5EF4-FFF2-40B4-BE49-F238E27FC236}">
                <a16:creationId xmlns:a16="http://schemas.microsoft.com/office/drawing/2014/main" id="{B2C78368-123C-FE3E-2EF0-2ED9B6AC9D03}"/>
              </a:ext>
            </a:extLst>
          </p:cNvPr>
          <p:cNvSpPr/>
          <p:nvPr/>
        </p:nvSpPr>
        <p:spPr>
          <a:xfrm>
            <a:off x="6962775" y="1371601"/>
            <a:ext cx="4924425" cy="3943350"/>
          </a:xfrm>
          <a:prstGeom prst="rect">
            <a:avLst/>
          </a:prstGeom>
          <a:noFill/>
          <a:ln w="19050">
            <a:solidFill>
              <a:schemeClr val="accent1">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zh-CN" b="1" dirty="0">
                <a:solidFill>
                  <a:schemeClr val="tx1"/>
                </a:solidFill>
              </a:rPr>
              <a:t>IPA (Index of Plaque Attenuation)</a:t>
            </a:r>
          </a:p>
          <a:p>
            <a:r>
              <a:rPr lang="en-US" altLang="zh-CN" sz="1400" dirty="0">
                <a:solidFill>
                  <a:schemeClr val="tx1"/>
                </a:solidFill>
              </a:rPr>
              <a:t>IPA was first invented by Prof. Gijs van </a:t>
            </a:r>
            <a:r>
              <a:rPr lang="en-US" altLang="zh-CN" sz="1400" dirty="0" err="1">
                <a:solidFill>
                  <a:schemeClr val="tx1"/>
                </a:solidFill>
              </a:rPr>
              <a:t>Soest</a:t>
            </a:r>
            <a:r>
              <a:rPr lang="en-US" altLang="zh-CN" sz="1400" dirty="0">
                <a:solidFill>
                  <a:schemeClr val="tx1"/>
                </a:solidFill>
              </a:rPr>
              <a:t> of Erasmus University Medical Center in Rotterdam, Netherlands, and carried out research work, which firstly confirmed the correlation between IPA and artificial lipid scores in an in vitro test, and proved that IPA's ability to identify TCFA was better than that of NIRS-IVUS in a clinical study. In 2019, </a:t>
            </a:r>
            <a:r>
              <a:rPr lang="en-US" altLang="zh-CN" sz="1400" dirty="0" err="1">
                <a:solidFill>
                  <a:schemeClr val="tx1"/>
                </a:solidFill>
              </a:rPr>
              <a:t>Vivolight</a:t>
            </a:r>
            <a:r>
              <a:rPr lang="en-US" altLang="zh-CN" sz="1400" dirty="0">
                <a:solidFill>
                  <a:schemeClr val="tx1"/>
                </a:solidFill>
              </a:rPr>
              <a:t> promoted the transformation of IPA technology from an algorithm to a clinical tool, and carried out related clinical research and transformation with China’s key PCI centers, successfully realizing the graphical display and automatic calculation of IPA.</a:t>
            </a:r>
          </a:p>
          <a:p>
            <a:r>
              <a:rPr lang="en-US" altLang="zh-CN" sz="1400" dirty="0">
                <a:solidFill>
                  <a:schemeClr val="tx1"/>
                </a:solidFill>
              </a:rPr>
              <a:t>IPA uses a traditional OCT imaging catheter to automatically complete </a:t>
            </a:r>
            <a:r>
              <a:rPr lang="en-US" altLang="zh-CN" sz="1400" dirty="0">
                <a:solidFill>
                  <a:srgbClr val="FF0000"/>
                </a:solidFill>
              </a:rPr>
              <a:t>plaque stability assessment </a:t>
            </a:r>
            <a:r>
              <a:rPr lang="en-US" altLang="zh-CN" sz="1400" dirty="0">
                <a:solidFill>
                  <a:schemeClr val="tx1"/>
                </a:solidFill>
              </a:rPr>
              <a:t>with a single OCT pullback scan. The light attenuation coefficient map can visualize the light attenuation characteristics (i.e., plaque stability) of each OCT cross-section frame and realize "qualitative" analysis. The higher the IPA value, the more unstable the plaque is. </a:t>
            </a:r>
            <a:endParaRPr lang="zh-CN" altLang="en-US" sz="1400" dirty="0">
              <a:solidFill>
                <a:schemeClr val="tx1"/>
              </a:solidFill>
            </a:endParaRPr>
          </a:p>
        </p:txBody>
      </p:sp>
      <p:cxnSp>
        <p:nvCxnSpPr>
          <p:cNvPr id="6" name="直接箭头连接符 5">
            <a:extLst>
              <a:ext uri="{FF2B5EF4-FFF2-40B4-BE49-F238E27FC236}">
                <a16:creationId xmlns:a16="http://schemas.microsoft.com/office/drawing/2014/main" id="{02B7E44A-B850-FF83-B452-E7E0D14161CA}"/>
              </a:ext>
            </a:extLst>
          </p:cNvPr>
          <p:cNvCxnSpPr>
            <a:cxnSpLocks/>
          </p:cNvCxnSpPr>
          <p:nvPr/>
        </p:nvCxnSpPr>
        <p:spPr>
          <a:xfrm>
            <a:off x="704850" y="2600325"/>
            <a:ext cx="340995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直接箭头连接符 7">
            <a:extLst>
              <a:ext uri="{FF2B5EF4-FFF2-40B4-BE49-F238E27FC236}">
                <a16:creationId xmlns:a16="http://schemas.microsoft.com/office/drawing/2014/main" id="{E8FF5B61-0A5B-C45C-4A88-25A3126FA34F}"/>
              </a:ext>
            </a:extLst>
          </p:cNvPr>
          <p:cNvCxnSpPr>
            <a:cxnSpLocks/>
          </p:cNvCxnSpPr>
          <p:nvPr/>
        </p:nvCxnSpPr>
        <p:spPr>
          <a:xfrm>
            <a:off x="190500" y="3629025"/>
            <a:ext cx="724278"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7763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D1D2BCB-9489-BAE1-5357-5202099A5EF8}"/>
              </a:ext>
            </a:extLst>
          </p:cNvPr>
          <p:cNvSpPr txBox="1">
            <a:spLocks/>
          </p:cNvSpPr>
          <p:nvPr/>
        </p:nvSpPr>
        <p:spPr>
          <a:xfrm>
            <a:off x="977274" y="225143"/>
            <a:ext cx="10237452" cy="5707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zh-CN" sz="2800" b="0" i="0" u="none" strike="noStrike" kern="1200" cap="none" spc="0" normalizeH="0" baseline="0" noProof="0" dirty="0">
                <a:ln>
                  <a:noFill/>
                </a:ln>
                <a:effectLst/>
                <a:uLnTx/>
                <a:uFillTx/>
                <a:latin typeface="Arial" panose="020B0604020202020204" pitchFamily="34" charset="0"/>
                <a:ea typeface="宋体"/>
                <a:cs typeface="Arial" panose="020B0604020202020204" pitchFamily="34" charset="0"/>
              </a:rPr>
              <a:t>2</a:t>
            </a:r>
            <a:r>
              <a:rPr kumimoji="0" lang="en-US" altLang="zh-CN" sz="2800" b="0" i="0" u="none" strike="noStrike" kern="1200" cap="none" spc="0" normalizeH="0" baseline="30000" noProof="0" dirty="0">
                <a:ln>
                  <a:noFill/>
                </a:ln>
                <a:effectLst/>
                <a:uLnTx/>
                <a:uFillTx/>
                <a:latin typeface="Arial" panose="020B0604020202020204" pitchFamily="34" charset="0"/>
                <a:ea typeface="宋体"/>
                <a:cs typeface="Arial" panose="020B0604020202020204" pitchFamily="34" charset="0"/>
              </a:rPr>
              <a:t>nd</a:t>
            </a:r>
            <a:r>
              <a:rPr kumimoji="0" lang="en-US" altLang="zh-CN" sz="2800" b="0" i="0" u="none" strike="noStrike" kern="1200" cap="none" spc="0" normalizeH="0" baseline="0" noProof="0" dirty="0">
                <a:ln>
                  <a:noFill/>
                </a:ln>
                <a:effectLst/>
                <a:uLnTx/>
                <a:uFillTx/>
                <a:latin typeface="Arial" panose="020B0604020202020204" pitchFamily="34" charset="0"/>
                <a:ea typeface="宋体"/>
                <a:cs typeface="Arial" panose="020B0604020202020204" pitchFamily="34" charset="0"/>
              </a:rPr>
              <a:t> OCT Pullback after stents implantation</a:t>
            </a:r>
            <a:endParaRPr kumimoji="0" lang="zh-CN" altLang="en-US" sz="2800" b="0" i="0" u="none" strike="noStrike" kern="1200" cap="none" spc="0" normalizeH="0" baseline="0" noProof="0" dirty="0">
              <a:ln>
                <a:noFill/>
              </a:ln>
              <a:effectLst/>
              <a:uLnTx/>
              <a:uFillTx/>
              <a:latin typeface="Arial" panose="020B0604020202020204" pitchFamily="34" charset="0"/>
              <a:ea typeface="宋体"/>
              <a:cs typeface="Arial" panose="020B0604020202020204" pitchFamily="34" charset="0"/>
              <a:sym typeface="+mn-lt"/>
            </a:endParaRPr>
          </a:p>
        </p:txBody>
      </p:sp>
      <p:pic>
        <p:nvPicPr>
          <p:cNvPr id="3" name="图片 2">
            <a:extLst>
              <a:ext uri="{FF2B5EF4-FFF2-40B4-BE49-F238E27FC236}">
                <a16:creationId xmlns:a16="http://schemas.microsoft.com/office/drawing/2014/main" id="{F32AE542-A50C-EC44-BFFD-FAB3E520A8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66843" y="1212833"/>
            <a:ext cx="5496741" cy="4397392"/>
          </a:xfrm>
          <a:prstGeom prst="rect">
            <a:avLst/>
          </a:prstGeom>
        </p:spPr>
      </p:pic>
      <p:pic>
        <p:nvPicPr>
          <p:cNvPr id="4" name="图片 3">
            <a:extLst>
              <a:ext uri="{FF2B5EF4-FFF2-40B4-BE49-F238E27FC236}">
                <a16:creationId xmlns:a16="http://schemas.microsoft.com/office/drawing/2014/main" id="{9097CDE2-6DAB-8D66-618F-97EAF16AED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1717" y="1212833"/>
            <a:ext cx="5496741" cy="4397392"/>
          </a:xfrm>
          <a:prstGeom prst="rect">
            <a:avLst/>
          </a:prstGeom>
        </p:spPr>
      </p:pic>
      <p:sp>
        <p:nvSpPr>
          <p:cNvPr id="5" name="文本框 4">
            <a:extLst>
              <a:ext uri="{FF2B5EF4-FFF2-40B4-BE49-F238E27FC236}">
                <a16:creationId xmlns:a16="http://schemas.microsoft.com/office/drawing/2014/main" id="{23FE4206-AADD-1EBA-7B9C-A9361D8C6C44}"/>
              </a:ext>
            </a:extLst>
          </p:cNvPr>
          <p:cNvSpPr txBox="1"/>
          <p:nvPr/>
        </p:nvSpPr>
        <p:spPr>
          <a:xfrm>
            <a:off x="807943" y="5986526"/>
            <a:ext cx="5162228" cy="646331"/>
          </a:xfrm>
          <a:prstGeom prst="rect">
            <a:avLst/>
          </a:prstGeom>
          <a:noFill/>
        </p:spPr>
        <p:txBody>
          <a:bodyPr wrap="square" rtlCol="0">
            <a:spAutoFit/>
          </a:bodyPr>
          <a:lstStyle/>
          <a:p>
            <a:r>
              <a:rPr lang="en-US" altLang="zh-CN" dirty="0"/>
              <a:t>Proximal stent has good apposition of </a:t>
            </a:r>
            <a:r>
              <a:rPr lang="en-US" altLang="zh-CN" dirty="0">
                <a:solidFill>
                  <a:srgbClr val="FF0000"/>
                </a:solidFill>
              </a:rPr>
              <a:t>98.9%</a:t>
            </a:r>
            <a:r>
              <a:rPr lang="en-US" altLang="zh-CN" dirty="0"/>
              <a:t>,</a:t>
            </a:r>
          </a:p>
          <a:p>
            <a:r>
              <a:rPr lang="en-US" altLang="zh-CN" dirty="0"/>
              <a:t>with a minimum stent expansion index of </a:t>
            </a:r>
            <a:r>
              <a:rPr lang="en-US" altLang="zh-CN" dirty="0">
                <a:solidFill>
                  <a:srgbClr val="FF0000"/>
                </a:solidFill>
              </a:rPr>
              <a:t>94%</a:t>
            </a:r>
            <a:endParaRPr lang="zh-CN" altLang="en-US" dirty="0">
              <a:solidFill>
                <a:srgbClr val="FF0000"/>
              </a:solidFill>
            </a:endParaRPr>
          </a:p>
        </p:txBody>
      </p:sp>
      <p:sp>
        <p:nvSpPr>
          <p:cNvPr id="6" name="文本框 5">
            <a:extLst>
              <a:ext uri="{FF2B5EF4-FFF2-40B4-BE49-F238E27FC236}">
                <a16:creationId xmlns:a16="http://schemas.microsoft.com/office/drawing/2014/main" id="{EDDE9FEE-8C7E-866C-8329-0A59EBA35946}"/>
              </a:ext>
            </a:extLst>
          </p:cNvPr>
          <p:cNvSpPr txBox="1"/>
          <p:nvPr/>
        </p:nvSpPr>
        <p:spPr>
          <a:xfrm>
            <a:off x="6433544" y="5986526"/>
            <a:ext cx="5162228" cy="646331"/>
          </a:xfrm>
          <a:prstGeom prst="rect">
            <a:avLst/>
          </a:prstGeom>
          <a:noFill/>
        </p:spPr>
        <p:txBody>
          <a:bodyPr wrap="square" rtlCol="0">
            <a:spAutoFit/>
          </a:bodyPr>
          <a:lstStyle/>
          <a:p>
            <a:r>
              <a:rPr lang="en-US" altLang="zh-CN" dirty="0"/>
              <a:t>Distal stent has good apposition of </a:t>
            </a:r>
            <a:r>
              <a:rPr lang="en-US" altLang="zh-CN" dirty="0">
                <a:solidFill>
                  <a:srgbClr val="FF0000"/>
                </a:solidFill>
              </a:rPr>
              <a:t>99%</a:t>
            </a:r>
            <a:r>
              <a:rPr lang="en-US" altLang="zh-CN" dirty="0"/>
              <a:t>, </a:t>
            </a:r>
          </a:p>
          <a:p>
            <a:r>
              <a:rPr lang="en-US" altLang="zh-CN" dirty="0"/>
              <a:t>with a minimum stent expansion index of </a:t>
            </a:r>
            <a:r>
              <a:rPr lang="en-US" altLang="zh-CN" dirty="0">
                <a:solidFill>
                  <a:srgbClr val="FF0000"/>
                </a:solidFill>
              </a:rPr>
              <a:t>84%</a:t>
            </a:r>
            <a:endParaRPr lang="zh-CN" altLang="en-US" dirty="0">
              <a:solidFill>
                <a:srgbClr val="FF0000"/>
              </a:solidFill>
            </a:endParaRPr>
          </a:p>
        </p:txBody>
      </p:sp>
      <p:pic>
        <p:nvPicPr>
          <p:cNvPr id="7" name="图片 6">
            <a:extLst>
              <a:ext uri="{FF2B5EF4-FFF2-40B4-BE49-F238E27FC236}">
                <a16:creationId xmlns:a16="http://schemas.microsoft.com/office/drawing/2014/main" id="{A01C3B64-567F-D3CD-9A56-CFA9C9E6E0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418" y="1230303"/>
            <a:ext cx="5663207" cy="4530565"/>
          </a:xfrm>
          <a:prstGeom prst="rect">
            <a:avLst/>
          </a:prstGeom>
        </p:spPr>
      </p:pic>
      <p:pic>
        <p:nvPicPr>
          <p:cNvPr id="8" name="图片 7">
            <a:extLst>
              <a:ext uri="{FF2B5EF4-FFF2-40B4-BE49-F238E27FC236}">
                <a16:creationId xmlns:a16="http://schemas.microsoft.com/office/drawing/2014/main" id="{0FC012BC-50F2-5EFD-03FA-A7E345FEEF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0292" y="1230303"/>
            <a:ext cx="5663207" cy="4530565"/>
          </a:xfrm>
          <a:prstGeom prst="rect">
            <a:avLst/>
          </a:prstGeom>
        </p:spPr>
      </p:pic>
    </p:spTree>
    <p:extLst>
      <p:ext uri="{BB962C8B-B14F-4D97-AF65-F5344CB8AC3E}">
        <p14:creationId xmlns:p14="http://schemas.microsoft.com/office/powerpoint/2010/main" val="25624745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6F69F10-E602-D54A-01D4-C3E92D6F78EF}"/>
              </a:ext>
            </a:extLst>
          </p:cNvPr>
          <p:cNvSpPr txBox="1">
            <a:spLocks/>
          </p:cNvSpPr>
          <p:nvPr/>
        </p:nvSpPr>
        <p:spPr>
          <a:xfrm>
            <a:off x="977274" y="225143"/>
            <a:ext cx="10237452" cy="5707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zh-CN" sz="2800" b="0" i="0" u="none" strike="noStrike" kern="1200" cap="none" spc="0" normalizeH="0" baseline="0" noProof="0" dirty="0">
                <a:ln>
                  <a:noFill/>
                </a:ln>
                <a:effectLst/>
                <a:uLnTx/>
                <a:uFillTx/>
                <a:latin typeface="Arial" panose="020B0604020202020204" pitchFamily="34" charset="0"/>
                <a:ea typeface="宋体"/>
                <a:cs typeface="Arial" panose="020B0604020202020204" pitchFamily="34" charset="0"/>
              </a:rPr>
              <a:t>2</a:t>
            </a:r>
            <a:r>
              <a:rPr kumimoji="0" lang="en-US" altLang="zh-CN" sz="2800" b="0" i="0" u="none" strike="noStrike" kern="1200" cap="none" spc="0" normalizeH="0" baseline="30000" noProof="0" dirty="0">
                <a:ln>
                  <a:noFill/>
                </a:ln>
                <a:effectLst/>
                <a:uLnTx/>
                <a:uFillTx/>
                <a:latin typeface="Arial" panose="020B0604020202020204" pitchFamily="34" charset="0"/>
                <a:ea typeface="宋体"/>
                <a:cs typeface="Arial" panose="020B0604020202020204" pitchFamily="34" charset="0"/>
              </a:rPr>
              <a:t>nd</a:t>
            </a:r>
            <a:r>
              <a:rPr kumimoji="0" lang="en-US" altLang="zh-CN" sz="2800" b="0" i="0" u="none" strike="noStrike" kern="1200" cap="none" spc="0" normalizeH="0" baseline="0" noProof="0" dirty="0">
                <a:ln>
                  <a:noFill/>
                </a:ln>
                <a:effectLst/>
                <a:uLnTx/>
                <a:uFillTx/>
                <a:latin typeface="Arial" panose="020B0604020202020204" pitchFamily="34" charset="0"/>
                <a:ea typeface="宋体"/>
                <a:cs typeface="Arial" panose="020B0604020202020204" pitchFamily="34" charset="0"/>
              </a:rPr>
              <a:t> OCT Pullback VFR 0.94</a:t>
            </a:r>
            <a:endParaRPr kumimoji="0" lang="zh-CN" altLang="en-US" sz="2800" b="0" i="0" u="none" strike="noStrike" kern="1200" cap="none" spc="0" normalizeH="0" baseline="0" noProof="0" dirty="0">
              <a:ln>
                <a:noFill/>
              </a:ln>
              <a:effectLst/>
              <a:uLnTx/>
              <a:uFillTx/>
              <a:latin typeface="Arial" panose="020B0604020202020204" pitchFamily="34" charset="0"/>
              <a:ea typeface="宋体"/>
              <a:cs typeface="Arial" panose="020B0604020202020204" pitchFamily="34" charset="0"/>
              <a:sym typeface="+mn-lt"/>
            </a:endParaRPr>
          </a:p>
        </p:txBody>
      </p:sp>
      <p:pic>
        <p:nvPicPr>
          <p:cNvPr id="3" name="图片 2">
            <a:extLst>
              <a:ext uri="{FF2B5EF4-FFF2-40B4-BE49-F238E27FC236}">
                <a16:creationId xmlns:a16="http://schemas.microsoft.com/office/drawing/2014/main" id="{E6008D3A-EAB0-3214-EEBF-B5E1594698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7491" y="1205653"/>
            <a:ext cx="5367867" cy="4294294"/>
          </a:xfrm>
          <a:prstGeom prst="rect">
            <a:avLst/>
          </a:prstGeom>
        </p:spPr>
      </p:pic>
      <p:sp>
        <p:nvSpPr>
          <p:cNvPr id="4" name="文本框 3">
            <a:extLst>
              <a:ext uri="{FF2B5EF4-FFF2-40B4-BE49-F238E27FC236}">
                <a16:creationId xmlns:a16="http://schemas.microsoft.com/office/drawing/2014/main" id="{B565307D-3B66-390D-5B6E-3997606E8656}"/>
              </a:ext>
            </a:extLst>
          </p:cNvPr>
          <p:cNvSpPr txBox="1"/>
          <p:nvPr/>
        </p:nvSpPr>
        <p:spPr>
          <a:xfrm>
            <a:off x="1097491" y="5652347"/>
            <a:ext cx="5367867" cy="646331"/>
          </a:xfrm>
          <a:prstGeom prst="rect">
            <a:avLst/>
          </a:prstGeom>
          <a:noFill/>
        </p:spPr>
        <p:txBody>
          <a:bodyPr wrap="square" rtlCol="0">
            <a:spAutoFit/>
          </a:bodyPr>
          <a:lstStyle/>
          <a:p>
            <a:r>
              <a:rPr lang="en-US" altLang="zh-CN" kern="100" dirty="0">
                <a:latin typeface="微软雅黑" panose="020B0503020204020204" pitchFamily="34" charset="-122"/>
                <a:ea typeface="微软雅黑" panose="020B0503020204020204" pitchFamily="34" charset="-122"/>
                <a:cs typeface="Times New Roman" panose="02020603050405020304" pitchFamily="18" charset="0"/>
              </a:rPr>
              <a:t>PCI fusion of Pre and Post PCI comparison</a:t>
            </a:r>
          </a:p>
          <a:p>
            <a:r>
              <a:rPr lang="en-US" altLang="zh-CN" kern="100" dirty="0">
                <a:latin typeface="微软雅黑" panose="020B0503020204020204" pitchFamily="34" charset="-122"/>
                <a:ea typeface="微软雅黑" panose="020B0503020204020204" pitchFamily="34" charset="-122"/>
                <a:cs typeface="Times New Roman" panose="02020603050405020304" pitchFamily="18" charset="0"/>
              </a:rPr>
              <a:t>Pre-VFR (Left) 0.73 &amp; Post-VFR(Right) 0.94</a:t>
            </a:r>
            <a:endParaRPr lang="zh-CN" altLang="en-US"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文本框 4">
            <a:extLst>
              <a:ext uri="{FF2B5EF4-FFF2-40B4-BE49-F238E27FC236}">
                <a16:creationId xmlns:a16="http://schemas.microsoft.com/office/drawing/2014/main" id="{A3168209-54F6-6C25-B7BC-4CB39BFAF1CE}"/>
              </a:ext>
            </a:extLst>
          </p:cNvPr>
          <p:cNvSpPr txBox="1"/>
          <p:nvPr/>
        </p:nvSpPr>
        <p:spPr>
          <a:xfrm>
            <a:off x="1097490" y="6298678"/>
            <a:ext cx="5367867" cy="523220"/>
          </a:xfrm>
          <a:prstGeom prst="rect">
            <a:avLst/>
          </a:prstGeom>
          <a:noFill/>
        </p:spPr>
        <p:txBody>
          <a:bodyPr wrap="square" rtlCol="0">
            <a:spAutoFit/>
          </a:bodyPr>
          <a:lstStyle/>
          <a:p>
            <a:r>
              <a:rPr lang="en-US" altLang="zh-CN" sz="1400" dirty="0">
                <a:solidFill>
                  <a:schemeClr val="bg1">
                    <a:lumMod val="50000"/>
                  </a:schemeClr>
                </a:solidFill>
              </a:rPr>
              <a:t>Notes: since we didn’t flush the lumen very clear, so the post-PCI VFR was manually adjusted by software engineer team from </a:t>
            </a:r>
            <a:r>
              <a:rPr lang="en-US" altLang="zh-CN" sz="1400" dirty="0" err="1">
                <a:solidFill>
                  <a:schemeClr val="bg1">
                    <a:lumMod val="50000"/>
                  </a:schemeClr>
                </a:solidFill>
              </a:rPr>
              <a:t>Vivolight</a:t>
            </a:r>
            <a:r>
              <a:rPr lang="en-US" altLang="zh-CN" sz="1400" dirty="0">
                <a:solidFill>
                  <a:schemeClr val="bg1">
                    <a:lumMod val="50000"/>
                  </a:schemeClr>
                </a:solidFill>
              </a:rPr>
              <a:t>.</a:t>
            </a:r>
            <a:endParaRPr lang="zh-CN" altLang="en-US" sz="1400" dirty="0">
              <a:solidFill>
                <a:schemeClr val="bg1">
                  <a:lumMod val="50000"/>
                </a:schemeClr>
              </a:solidFill>
            </a:endParaRPr>
          </a:p>
        </p:txBody>
      </p:sp>
      <p:sp>
        <p:nvSpPr>
          <p:cNvPr id="6" name="矩形 5">
            <a:extLst>
              <a:ext uri="{FF2B5EF4-FFF2-40B4-BE49-F238E27FC236}">
                <a16:creationId xmlns:a16="http://schemas.microsoft.com/office/drawing/2014/main" id="{0EC63A9D-03BE-F673-7DA7-7A187650994C}"/>
              </a:ext>
            </a:extLst>
          </p:cNvPr>
          <p:cNvSpPr/>
          <p:nvPr/>
        </p:nvSpPr>
        <p:spPr>
          <a:xfrm>
            <a:off x="7423776" y="1234227"/>
            <a:ext cx="3790950" cy="4418119"/>
          </a:xfrm>
          <a:prstGeom prst="rect">
            <a:avLst/>
          </a:prstGeom>
          <a:noFill/>
          <a:ln w="19050">
            <a:solidFill>
              <a:schemeClr val="accent1">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zh-CN" b="1" dirty="0">
                <a:solidFill>
                  <a:schemeClr val="tx1"/>
                </a:solidFill>
              </a:rPr>
              <a:t>VFR (Virtual Flow Ratio)</a:t>
            </a:r>
          </a:p>
          <a:p>
            <a:r>
              <a:rPr lang="en-US" altLang="zh-CN" sz="1400" dirty="0">
                <a:solidFill>
                  <a:schemeClr val="tx1"/>
                </a:solidFill>
              </a:rPr>
              <a:t>A coronary functional evaluation technology developed </a:t>
            </a:r>
            <a:r>
              <a:rPr lang="en-US" altLang="zh-CN" sz="1400" dirty="0" err="1">
                <a:solidFill>
                  <a:schemeClr val="tx1"/>
                </a:solidFill>
              </a:rPr>
              <a:t>Vivolight</a:t>
            </a:r>
            <a:r>
              <a:rPr lang="en-US" altLang="zh-CN" sz="1400" dirty="0">
                <a:solidFill>
                  <a:schemeClr val="tx1"/>
                </a:solidFill>
              </a:rPr>
              <a:t>. Different from traditional OFR algorithm, the VFR algorithm developed by </a:t>
            </a:r>
            <a:r>
              <a:rPr lang="en-US" altLang="zh-CN" sz="1400" dirty="0" err="1">
                <a:solidFill>
                  <a:schemeClr val="tx1"/>
                </a:solidFill>
              </a:rPr>
              <a:t>Vivolight</a:t>
            </a:r>
            <a:r>
              <a:rPr lang="en-US" altLang="zh-CN" sz="1400" dirty="0">
                <a:solidFill>
                  <a:schemeClr val="tx1"/>
                </a:solidFill>
              </a:rPr>
              <a:t> makes integrative calculation based on the value of aortic pressure to further improve its accuracy. </a:t>
            </a:r>
          </a:p>
          <a:p>
            <a:r>
              <a:rPr lang="en-US" altLang="zh-CN" sz="1400" dirty="0">
                <a:solidFill>
                  <a:schemeClr val="tx1"/>
                </a:solidFill>
              </a:rPr>
              <a:t>Clinical researches showed its accuracy to be as high as 98.1%. </a:t>
            </a:r>
            <a:r>
              <a:rPr lang="en-US" altLang="zh-CN" sz="1400" dirty="0" err="1">
                <a:solidFill>
                  <a:schemeClr val="tx1"/>
                </a:solidFill>
              </a:rPr>
              <a:t>Vivolight</a:t>
            </a:r>
            <a:r>
              <a:rPr lang="en-US" altLang="zh-CN" sz="1400" dirty="0">
                <a:solidFill>
                  <a:schemeClr val="tx1"/>
                </a:solidFill>
              </a:rPr>
              <a:t> OCT provides the physicians with a coronary functional index (distal VFR value) and a complete VFR curve immediately after an OCT pullback, so as to guide the PCI strategy. </a:t>
            </a:r>
          </a:p>
          <a:p>
            <a:r>
              <a:rPr lang="en-US" altLang="zh-CN" sz="1400" dirty="0">
                <a:solidFill>
                  <a:schemeClr val="tx1"/>
                </a:solidFill>
              </a:rPr>
              <a:t>The entire VFR check neither requires the use of extra devices (such as pressure guidewire and pressure catheter) other than OCT catheter, nor requires the use of adenosine, ATP or other drugs for </a:t>
            </a:r>
            <a:r>
              <a:rPr lang="en-US" altLang="zh-CN" sz="1400" dirty="0" err="1">
                <a:solidFill>
                  <a:schemeClr val="tx1"/>
                </a:solidFill>
              </a:rPr>
              <a:t>angiectasis</a:t>
            </a:r>
            <a:r>
              <a:rPr lang="en-US" altLang="zh-CN" sz="1400" dirty="0">
                <a:solidFill>
                  <a:schemeClr val="tx1"/>
                </a:solidFill>
              </a:rPr>
              <a:t>. It neither increases medical costs or procedure time, nor causes patients to experience discomfort symptoms related to drugs.</a:t>
            </a:r>
            <a:endParaRPr lang="zh-CN" altLang="en-US" sz="1400" dirty="0">
              <a:solidFill>
                <a:schemeClr val="tx1"/>
              </a:solidFill>
            </a:endParaRPr>
          </a:p>
        </p:txBody>
      </p:sp>
    </p:spTree>
    <p:extLst>
      <p:ext uri="{BB962C8B-B14F-4D97-AF65-F5344CB8AC3E}">
        <p14:creationId xmlns:p14="http://schemas.microsoft.com/office/powerpoint/2010/main" val="7162201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1F8A62AB-0901-DFAC-2755-EBFDD0E615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1175" y="1838261"/>
            <a:ext cx="4775200" cy="3181477"/>
          </a:xfrm>
          <a:prstGeom prst="rect">
            <a:avLst/>
          </a:prstGeom>
        </p:spPr>
      </p:pic>
      <p:sp>
        <p:nvSpPr>
          <p:cNvPr id="3" name="标题 1">
            <a:extLst>
              <a:ext uri="{FF2B5EF4-FFF2-40B4-BE49-F238E27FC236}">
                <a16:creationId xmlns:a16="http://schemas.microsoft.com/office/drawing/2014/main" id="{E252C487-5297-83E7-852F-DE47D5949348}"/>
              </a:ext>
            </a:extLst>
          </p:cNvPr>
          <p:cNvSpPr txBox="1">
            <a:spLocks/>
          </p:cNvSpPr>
          <p:nvPr/>
        </p:nvSpPr>
        <p:spPr>
          <a:xfrm>
            <a:off x="977274" y="225143"/>
            <a:ext cx="10237452" cy="5707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altLang="zh-CN" sz="2800" dirty="0">
                <a:latin typeface="Arial" panose="020B0604020202020204" pitchFamily="34" charset="0"/>
                <a:ea typeface="宋体"/>
                <a:cs typeface="Arial" panose="020B0604020202020204" pitchFamily="34" charset="0"/>
                <a:sym typeface="+mn-lt"/>
              </a:rPr>
              <a:t>OCT summary</a:t>
            </a:r>
            <a:endParaRPr kumimoji="0" lang="zh-CN" altLang="en-US" sz="2800" b="0" i="0" u="none" strike="noStrike" kern="1200" cap="none" spc="0" normalizeH="0" baseline="0" noProof="0" dirty="0">
              <a:ln>
                <a:noFill/>
              </a:ln>
              <a:effectLst/>
              <a:uLnTx/>
              <a:uFillTx/>
              <a:latin typeface="Arial" panose="020B0604020202020204" pitchFamily="34" charset="0"/>
              <a:ea typeface="宋体"/>
              <a:cs typeface="Arial" panose="020B0604020202020204" pitchFamily="34" charset="0"/>
              <a:sym typeface="+mn-lt"/>
            </a:endParaRPr>
          </a:p>
        </p:txBody>
      </p:sp>
      <p:sp>
        <p:nvSpPr>
          <p:cNvPr id="4" name="文本框 3">
            <a:extLst>
              <a:ext uri="{FF2B5EF4-FFF2-40B4-BE49-F238E27FC236}">
                <a16:creationId xmlns:a16="http://schemas.microsoft.com/office/drawing/2014/main" id="{18F13859-28D6-1840-DAE5-21873760ED8A}"/>
              </a:ext>
            </a:extLst>
          </p:cNvPr>
          <p:cNvSpPr txBox="1"/>
          <p:nvPr/>
        </p:nvSpPr>
        <p:spPr>
          <a:xfrm>
            <a:off x="828675" y="1638300"/>
            <a:ext cx="5114925" cy="4524315"/>
          </a:xfrm>
          <a:prstGeom prst="rect">
            <a:avLst/>
          </a:prstGeom>
          <a:noFill/>
        </p:spPr>
        <p:txBody>
          <a:bodyPr wrap="square" rtlCol="0">
            <a:spAutoFit/>
          </a:bodyPr>
          <a:lstStyle/>
          <a:p>
            <a:pPr marL="285750" indent="-285750">
              <a:buFont typeface="Wingdings" panose="05000000000000000000" pitchFamily="2" charset="2"/>
              <a:buChar char="ü"/>
            </a:pPr>
            <a:r>
              <a:rPr lang="en-US" altLang="zh-CN" dirty="0">
                <a:solidFill>
                  <a:srgbClr val="101214"/>
                </a:solidFill>
                <a:latin typeface="Arial" panose="020B0604020202020204" pitchFamily="34" charset="0"/>
                <a:cs typeface="Arial" panose="020B0604020202020204" pitchFamily="34" charset="0"/>
              </a:rPr>
              <a:t>Clear OCT images provides more lesion information to physicians.</a:t>
            </a:r>
          </a:p>
          <a:p>
            <a:pPr marL="285750" indent="-285750">
              <a:buFont typeface="Wingdings" panose="05000000000000000000" pitchFamily="2" charset="2"/>
              <a:buChar char="ü"/>
            </a:pPr>
            <a:r>
              <a:rPr lang="en-US" altLang="zh-CN" sz="1800" b="0" i="0" dirty="0">
                <a:solidFill>
                  <a:srgbClr val="101214"/>
                </a:solidFill>
                <a:effectLst/>
                <a:latin typeface="Arial" panose="020B0604020202020204" pitchFamily="34" charset="0"/>
                <a:cs typeface="Arial" panose="020B0604020202020204" pitchFamily="34" charset="0"/>
              </a:rPr>
              <a:t>ICA technique based on artificial intelligence </a:t>
            </a:r>
            <a:r>
              <a:rPr lang="en-US" altLang="zh-CN" dirty="0">
                <a:solidFill>
                  <a:srgbClr val="101214"/>
                </a:solidFill>
                <a:latin typeface="Arial" panose="020B0604020202020204" pitchFamily="34" charset="0"/>
                <a:cs typeface="Arial" panose="020B0604020202020204" pitchFamily="34" charset="0"/>
              </a:rPr>
              <a:t>can automatically identify calcified plaques, calculate calcium score and volume in order to adopt optimal lesion pretreatment strategy.</a:t>
            </a:r>
          </a:p>
          <a:p>
            <a:pPr marL="285750" indent="-285750">
              <a:buFont typeface="Wingdings" panose="05000000000000000000" pitchFamily="2" charset="2"/>
              <a:buChar char="ü"/>
            </a:pPr>
            <a:r>
              <a:rPr lang="en-US" altLang="zh-CN" dirty="0">
                <a:solidFill>
                  <a:srgbClr val="101214"/>
                </a:solidFill>
                <a:latin typeface="Arial" panose="020B0604020202020204" pitchFamily="34" charset="0"/>
                <a:cs typeface="Arial" panose="020B0604020202020204" pitchFamily="34" charset="0"/>
              </a:rPr>
              <a:t>VFR provides information of coronary functional evaluation without extra time and consumables.</a:t>
            </a:r>
          </a:p>
          <a:p>
            <a:pPr marL="285750" indent="-285750">
              <a:buFont typeface="Wingdings" panose="05000000000000000000" pitchFamily="2" charset="2"/>
              <a:buChar char="ü"/>
            </a:pPr>
            <a:r>
              <a:rPr lang="en-US" altLang="zh-CN" dirty="0">
                <a:solidFill>
                  <a:srgbClr val="101214"/>
                </a:solidFill>
                <a:latin typeface="Arial" panose="020B0604020202020204" pitchFamily="34" charset="0"/>
                <a:cs typeface="Arial" panose="020B0604020202020204" pitchFamily="34" charset="0"/>
              </a:rPr>
              <a:t>IPA provides suggestions to vulnerable plaques and stenting position</a:t>
            </a:r>
            <a:r>
              <a:rPr lang="en-US" altLang="zh-CN" sz="1800" dirty="0">
                <a:solidFill>
                  <a:srgbClr val="101214"/>
                </a:solidFill>
                <a:latin typeface="Arial" panose="020B0604020202020204" pitchFamily="34" charset="0"/>
                <a:cs typeface="Arial" panose="020B0604020202020204" pitchFamily="34" charset="0"/>
              </a:rPr>
              <a:t>.</a:t>
            </a:r>
          </a:p>
          <a:p>
            <a:pPr marL="285750" indent="-285750">
              <a:buFont typeface="Wingdings" panose="05000000000000000000" pitchFamily="2" charset="2"/>
              <a:buChar char="ü"/>
            </a:pPr>
            <a:r>
              <a:rPr lang="en-US" altLang="zh-CN" sz="1800" dirty="0">
                <a:solidFill>
                  <a:srgbClr val="101214"/>
                </a:solidFill>
                <a:latin typeface="Arial" panose="020B0604020202020204" pitchFamily="34" charset="0"/>
                <a:cs typeface="Arial" panose="020B0604020202020204" pitchFamily="34" charset="0"/>
              </a:rPr>
              <a:t>Thanks to its ultra-high resolution, OCT can accurately evaluate stent apposition</a:t>
            </a:r>
            <a:r>
              <a:rPr lang="en-US" altLang="zh-CN" dirty="0">
                <a:solidFill>
                  <a:srgbClr val="101214"/>
                </a:solidFill>
                <a:latin typeface="Arial" panose="020B0604020202020204" pitchFamily="34" charset="0"/>
                <a:cs typeface="Arial" panose="020B0604020202020204" pitchFamily="34" charset="0"/>
              </a:rPr>
              <a:t> and expansion.</a:t>
            </a:r>
            <a:endParaRPr lang="en-US" altLang="zh-CN" sz="1800" dirty="0">
              <a:solidFill>
                <a:srgbClr val="101214"/>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endParaRPr lang="en-US" altLang="zh-CN" dirty="0"/>
          </a:p>
          <a:p>
            <a:pPr marL="285750" indent="-285750">
              <a:buFont typeface="Wingdings" panose="05000000000000000000" pitchFamily="2" charset="2"/>
              <a:buChar char="ü"/>
            </a:pPr>
            <a:endParaRPr lang="zh-CN" altLang="en-US" dirty="0"/>
          </a:p>
        </p:txBody>
      </p:sp>
    </p:spTree>
    <p:extLst>
      <p:ext uri="{BB962C8B-B14F-4D97-AF65-F5344CB8AC3E}">
        <p14:creationId xmlns:p14="http://schemas.microsoft.com/office/powerpoint/2010/main" val="116255972"/>
      </p:ext>
    </p:extLst>
  </p:cSld>
  <p:clrMapOvr>
    <a:masterClrMapping/>
  </p:clrMapOvr>
</p:sld>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jxqxgcx4">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TotalTime>
  <Words>881</Words>
  <Application>Microsoft Office PowerPoint</Application>
  <PresentationFormat>宽屏</PresentationFormat>
  <Paragraphs>51</Paragraphs>
  <Slides>11</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11</vt:i4>
      </vt:variant>
    </vt:vector>
  </HeadingPairs>
  <TitlesOfParts>
    <vt:vector size="18" baseType="lpstr">
      <vt:lpstr>DIN</vt:lpstr>
      <vt:lpstr>微软雅黑</vt:lpstr>
      <vt:lpstr>Arial</vt:lpstr>
      <vt:lpstr>Arial Black</vt:lpstr>
      <vt:lpstr>Calibri</vt:lpstr>
      <vt:lpstr>Wingdings</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NUOXI GONG</dc:creator>
  <cp:lastModifiedBy>NUOXI GONG</cp:lastModifiedBy>
  <cp:revision>36</cp:revision>
  <dcterms:created xsi:type="dcterms:W3CDTF">2023-07-16T01:35:29Z</dcterms:created>
  <dcterms:modified xsi:type="dcterms:W3CDTF">2023-07-16T02:32:34Z</dcterms:modified>
</cp:coreProperties>
</file>